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5" r:id="rId1"/>
  </p:sldMasterIdLst>
  <p:notesMasterIdLst>
    <p:notesMasterId r:id="rId24"/>
  </p:notesMasterIdLst>
  <p:handoutMasterIdLst>
    <p:handoutMasterId r:id="rId25"/>
  </p:handoutMasterIdLst>
  <p:sldIdLst>
    <p:sldId id="423" r:id="rId2"/>
    <p:sldId id="604" r:id="rId3"/>
    <p:sldId id="605" r:id="rId4"/>
    <p:sldId id="606" r:id="rId5"/>
    <p:sldId id="607" r:id="rId6"/>
    <p:sldId id="608" r:id="rId7"/>
    <p:sldId id="609" r:id="rId8"/>
    <p:sldId id="610" r:id="rId9"/>
    <p:sldId id="611" r:id="rId10"/>
    <p:sldId id="612" r:id="rId11"/>
    <p:sldId id="613" r:id="rId12"/>
    <p:sldId id="614" r:id="rId13"/>
    <p:sldId id="615" r:id="rId14"/>
    <p:sldId id="616" r:id="rId15"/>
    <p:sldId id="625" r:id="rId16"/>
    <p:sldId id="618" r:id="rId17"/>
    <p:sldId id="619" r:id="rId18"/>
    <p:sldId id="620" r:id="rId19"/>
    <p:sldId id="621" r:id="rId20"/>
    <p:sldId id="622" r:id="rId21"/>
    <p:sldId id="623" r:id="rId22"/>
    <p:sldId id="624" r:id="rId23"/>
  </p:sldIdLst>
  <p:sldSz cx="9144000" cy="6858000" type="screen4x3"/>
  <p:notesSz cx="6985000" cy="9283700"/>
  <p:custDataLst>
    <p:tags r:id="rId26"/>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carl" initials="b"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C5A8C"/>
    <a:srgbClr val="BD723B"/>
    <a:srgbClr val="9F5C49"/>
    <a:srgbClr val="708F4D"/>
    <a:srgbClr val="74A0DC"/>
    <a:srgbClr val="0060AA"/>
    <a:srgbClr val="DD3B3C"/>
    <a:srgbClr val="D7C5D9"/>
    <a:srgbClr val="704D74"/>
    <a:srgbClr val="CEB90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042" autoAdjust="0"/>
    <p:restoredTop sz="82806" autoAdjust="0"/>
  </p:normalViewPr>
  <p:slideViewPr>
    <p:cSldViewPr snapToGrid="0">
      <p:cViewPr varScale="1">
        <p:scale>
          <a:sx n="155" d="100"/>
          <a:sy n="155" d="100"/>
        </p:scale>
        <p:origin x="-2274" y="-96"/>
      </p:cViewPr>
      <p:guideLst>
        <p:guide orient="horz" pos="2160"/>
        <p:guide pos="2880"/>
      </p:guideLst>
    </p:cSldViewPr>
  </p:slideViewPr>
  <p:outlineViewPr>
    <p:cViewPr>
      <p:scale>
        <a:sx n="33" d="100"/>
        <a:sy n="33" d="100"/>
      </p:scale>
      <p:origin x="0" y="1368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D41CE586-87CE-45A6-85EC-FB688D2C79B7}" type="datetimeFigureOut">
              <a:rPr lang="en-US"/>
              <a:pPr>
                <a:defRPr/>
              </a:pPr>
              <a:t>7/6/2012</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a:latin typeface="+mn-lt"/>
                <a:cs typeface="+mn-cs"/>
              </a:defRPr>
            </a:lvl1pPr>
          </a:lstStyle>
          <a:p>
            <a:pPr>
              <a:defRPr/>
            </a:pPr>
            <a:fld id="{93A0A04B-AFCA-465C-8D4E-F386BD66787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CCF8777F-77E8-4DA3-8D93-02473F976F41}" type="datetimeFigureOut">
              <a:rPr lang="en-US"/>
              <a:pPr>
                <a:defRPr/>
              </a:pPr>
              <a:t>7/6/2012</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a:latin typeface="+mn-lt"/>
                <a:cs typeface="+mn-cs"/>
              </a:defRPr>
            </a:lvl1pPr>
          </a:lstStyle>
          <a:p>
            <a:pPr>
              <a:defRPr/>
            </a:pPr>
            <a:fld id="{D87AE152-FD19-4E25-818D-4D8411B40DC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presentation goes over what</a:t>
            </a:r>
            <a:r>
              <a:rPr lang="en-US" baseline="0" dirty="0" smtClean="0"/>
              <a:t> the color coded reports look like and addresses several frequently asked questions.</a:t>
            </a:r>
          </a:p>
          <a:p>
            <a:endParaRPr lang="en-US" baseline="0" dirty="0" smtClean="0"/>
          </a:p>
          <a:p>
            <a:r>
              <a:rPr lang="en-US" baseline="0" dirty="0" smtClean="0"/>
              <a:t>Note that the specifics of explanations (especially around testing periods and grade levels) will vary by project.</a:t>
            </a:r>
            <a:endParaRPr lang="en-US" dirty="0"/>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Math:</a:t>
            </a:r>
          </a:p>
          <a:p>
            <a:r>
              <a:rPr lang="en-US" dirty="0" smtClean="0"/>
              <a:t>All</a:t>
            </a:r>
            <a:r>
              <a:rPr lang="en-US" baseline="0" dirty="0" smtClean="0"/>
              <a:t> grade levels are making above average growth with their students</a:t>
            </a:r>
          </a:p>
          <a:p>
            <a:endParaRPr lang="en-US" baseline="0" dirty="0" smtClean="0"/>
          </a:p>
          <a:p>
            <a:r>
              <a:rPr lang="en-US" baseline="0" dirty="0" smtClean="0"/>
              <a:t>In Reading:</a:t>
            </a:r>
          </a:p>
          <a:p>
            <a:r>
              <a:rPr lang="en-US" baseline="0" dirty="0" smtClean="0"/>
              <a:t>The 4</a:t>
            </a:r>
            <a:r>
              <a:rPr lang="en-US" baseline="30000" dirty="0" smtClean="0"/>
              <a:t>th</a:t>
            </a:r>
            <a:r>
              <a:rPr lang="en-US" baseline="0" dirty="0" smtClean="0"/>
              <a:t> grade team is making far above average growth with their students</a:t>
            </a:r>
          </a:p>
          <a:p>
            <a:r>
              <a:rPr lang="en-US" baseline="0" dirty="0" smtClean="0"/>
              <a:t>The 5</a:t>
            </a:r>
            <a:r>
              <a:rPr lang="en-US" baseline="30000" dirty="0" smtClean="0"/>
              <a:t>th</a:t>
            </a:r>
            <a:r>
              <a:rPr lang="en-US" baseline="0" dirty="0" smtClean="0"/>
              <a:t> grade team is making average growth with their students</a:t>
            </a:r>
          </a:p>
          <a:p>
            <a:r>
              <a:rPr lang="en-US" baseline="0" dirty="0" smtClean="0"/>
              <a:t>The 6</a:t>
            </a:r>
            <a:r>
              <a:rPr lang="en-US" baseline="30000" dirty="0" smtClean="0"/>
              <a:t>th</a:t>
            </a:r>
            <a:r>
              <a:rPr lang="en-US" baseline="0" dirty="0" smtClean="0"/>
              <a:t> grade team is making far below average growth with their students</a:t>
            </a:r>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Value-Added</a:t>
            </a:r>
            <a:r>
              <a:rPr lang="en-US" baseline="0" dirty="0" smtClean="0"/>
              <a:t> is based on a dosage model where partial credit for growth can be given to schools that served students for less than a full school year.</a:t>
            </a:r>
            <a:endParaRPr lang="en-US" dirty="0"/>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Dosage can span more than two schools.</a:t>
            </a:r>
            <a:r>
              <a:rPr lang="en-US" baseline="0" dirty="0" smtClean="0"/>
              <a:t> The breakdown between schools is determined by enrolled days.</a:t>
            </a:r>
            <a:endParaRPr lang="en-US" dirty="0" smtClean="0"/>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black lines represent average achievement and average Value-Added</a:t>
            </a:r>
          </a:p>
          <a:p>
            <a:endParaRPr lang="en-US" dirty="0" smtClean="0"/>
          </a:p>
          <a:p>
            <a:r>
              <a:rPr lang="en-US" dirty="0" smtClean="0"/>
              <a:t>The gray bars represent one standard deviation</a:t>
            </a:r>
            <a:r>
              <a:rPr lang="en-US" baseline="0" dirty="0" smtClean="0"/>
              <a:t> above and below that average</a:t>
            </a:r>
            <a:endParaRPr lang="en-US" dirty="0"/>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black lines represent average achievement and average Value-Added</a:t>
            </a:r>
          </a:p>
          <a:p>
            <a:endParaRPr lang="en-US" dirty="0" smtClean="0"/>
          </a:p>
          <a:p>
            <a:r>
              <a:rPr lang="en-US" dirty="0" smtClean="0"/>
              <a:t>The gray bars represent one standard deviation</a:t>
            </a:r>
            <a:r>
              <a:rPr lang="en-US" baseline="0" dirty="0" smtClean="0"/>
              <a:t> above and below that average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control variables may change by test</a:t>
            </a:r>
            <a:r>
              <a:rPr lang="en-US" baseline="0" dirty="0" smtClean="0"/>
              <a:t> and reporting period. Please refer to your actual PDF report for the most up-to-date version of the control variables used in the Value-Added model.</a:t>
            </a:r>
            <a:endParaRPr lang="en-US" dirty="0"/>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first page</a:t>
            </a:r>
            <a:r>
              <a:rPr lang="en-US" baseline="0" dirty="0" smtClean="0"/>
              <a:t> of a typical VARC Value-Added Report.</a:t>
            </a:r>
          </a:p>
          <a:p>
            <a:endParaRPr lang="en-US" baseline="0" dirty="0" smtClean="0"/>
          </a:p>
          <a:p>
            <a:r>
              <a:rPr lang="en-US" baseline="0" dirty="0" smtClean="0"/>
              <a:t>The number of pages in the report may vary based on the grade configuration or the school.</a:t>
            </a:r>
            <a:endParaRPr lang="en-US" dirty="0"/>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school-level Value-Added estimates.</a:t>
            </a:r>
          </a:p>
          <a:p>
            <a:endParaRPr lang="en-US" dirty="0" smtClean="0"/>
          </a:p>
          <a:p>
            <a:r>
              <a:rPr lang="en-US" dirty="0" smtClean="0"/>
              <a:t>Based on the performance of all grade-levels at the school, we can make</a:t>
            </a:r>
            <a:r>
              <a:rPr lang="en-US" baseline="0" dirty="0" smtClean="0"/>
              <a:t> an estimate of the school’s Value-Added as a whole.</a:t>
            </a:r>
          </a:p>
          <a:p>
            <a:endParaRPr lang="en-US" baseline="0" dirty="0" smtClean="0"/>
          </a:p>
          <a:p>
            <a:r>
              <a:rPr lang="en-US" baseline="0" dirty="0" smtClean="0"/>
              <a:t>Note that there is some statistical horsepower going on behind the scenes here above and beyond simple weighted averages.</a:t>
            </a:r>
          </a:p>
          <a:p>
            <a:r>
              <a:rPr lang="en-US" baseline="0" dirty="0" smtClean="0"/>
              <a:t>More notably, the process called “statistical shrinkage” is employed here.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grade-level team Value-Added</a:t>
            </a:r>
            <a:r>
              <a:rPr lang="en-US" baseline="0" dirty="0" smtClean="0"/>
              <a:t> results.</a:t>
            </a:r>
          </a:p>
          <a:p>
            <a:endParaRPr lang="en-US" baseline="0" dirty="0" smtClean="0"/>
          </a:p>
          <a:p>
            <a:r>
              <a:rPr lang="en-US" baseline="0" dirty="0" smtClean="0"/>
              <a:t>Value-Added is measuring the effectiveness of these grade-level teams by comparing the actual longitudinal academic growth of these students to observationally similar peers from across the state.</a:t>
            </a:r>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Grade-level Value-Added</a:t>
            </a:r>
            <a:r>
              <a:rPr lang="en-US" baseline="0" dirty="0" smtClean="0"/>
              <a:t> estimates can be taken at face value for the grade period labels.</a:t>
            </a:r>
          </a:p>
          <a:p>
            <a:endParaRPr lang="en-US" baseline="0" dirty="0" smtClean="0"/>
          </a:p>
          <a:p>
            <a:r>
              <a:rPr lang="en-US" baseline="0" dirty="0" smtClean="0"/>
              <a:t>The “4</a:t>
            </a:r>
            <a:r>
              <a:rPr lang="en-US" baseline="30000" dirty="0" smtClean="0"/>
              <a:t>th</a:t>
            </a:r>
            <a:r>
              <a:rPr lang="en-US" baseline="0" dirty="0" smtClean="0"/>
              <a:t> grade” Value-Added estimates are aligned to the growth during the 4</a:t>
            </a:r>
            <a:r>
              <a:rPr lang="en-US" baseline="30000" dirty="0" smtClean="0"/>
              <a:t>th</a:t>
            </a:r>
            <a:r>
              <a:rPr lang="en-US" baseline="0" dirty="0" smtClean="0"/>
              <a:t> grade school year.</a:t>
            </a:r>
          </a:p>
          <a:p>
            <a:r>
              <a:rPr lang="en-US" baseline="0" dirty="0" smtClean="0"/>
              <a:t>(No need to subtract or add a year like may be necessary when trying to interpret attainment results)</a:t>
            </a:r>
          </a:p>
          <a:p>
            <a:endParaRPr lang="en-US" baseline="0" dirty="0" smtClean="0"/>
          </a:p>
          <a:p>
            <a:r>
              <a:rPr lang="en-US" baseline="0" dirty="0" smtClean="0"/>
              <a:t>There is no 3</a:t>
            </a:r>
            <a:r>
              <a:rPr lang="en-US" baseline="30000" dirty="0" smtClean="0"/>
              <a:t>rd</a:t>
            </a:r>
            <a:r>
              <a:rPr lang="en-US" baseline="0" dirty="0" smtClean="0"/>
              <a:t> grade Value-Added in Minnesota because there is no April 2</a:t>
            </a:r>
            <a:r>
              <a:rPr lang="en-US" baseline="30000" dirty="0" smtClean="0"/>
              <a:t>nd</a:t>
            </a:r>
            <a:r>
              <a:rPr lang="en-US" baseline="0" dirty="0" smtClean="0"/>
              <a:t>grade test to determine how much students grew in the 3</a:t>
            </a:r>
            <a:r>
              <a:rPr lang="en-US" baseline="30000" dirty="0" smtClean="0"/>
              <a:t>rd</a:t>
            </a:r>
            <a:r>
              <a:rPr lang="en-US" baseline="0" dirty="0" smtClean="0"/>
              <a:t> grade year.</a:t>
            </a:r>
            <a:endParaRPr lang="en-US" dirty="0"/>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Averages keep</a:t>
            </a:r>
            <a:r>
              <a:rPr lang="en-US" baseline="0" dirty="0" smtClean="0"/>
              <a:t> track of a teaching team’s performance over multiple groups of students.</a:t>
            </a:r>
          </a:p>
          <a:p>
            <a:endParaRPr lang="en-US" baseline="0" dirty="0" smtClean="0"/>
          </a:p>
          <a:p>
            <a:r>
              <a:rPr lang="en-US" baseline="0" dirty="0" smtClean="0"/>
              <a:t>This is a way for the statistical model to have more data to determine the true effectiveness of a grade-level team at a school. For example, there are only 58.7 students for the past academic year in 3</a:t>
            </a:r>
            <a:r>
              <a:rPr lang="en-US" baseline="30000" dirty="0" smtClean="0"/>
              <a:t>rd</a:t>
            </a:r>
            <a:r>
              <a:rPr lang="en-US" baseline="0" dirty="0" smtClean="0"/>
              <a:t> grade reading at this school. By looking at three cohorts of 3</a:t>
            </a:r>
            <a:r>
              <a:rPr lang="en-US" baseline="30000" dirty="0" smtClean="0"/>
              <a:t>rd</a:t>
            </a:r>
            <a:r>
              <a:rPr lang="en-US" baseline="0" dirty="0" smtClean="0"/>
              <a:t> grade reading students at this school, we can more accurately determine the true effect of the teaching team with 171.9 students.</a:t>
            </a:r>
            <a:endParaRPr lang="en-US" dirty="0"/>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“Up-To-3-Year Average” represents the 4</a:t>
            </a:r>
            <a:r>
              <a:rPr lang="en-US" baseline="30000" dirty="0" smtClean="0"/>
              <a:t>th</a:t>
            </a:r>
            <a:r>
              <a:rPr lang="en-US" baseline="0" dirty="0" smtClean="0"/>
              <a:t> grade teaching team over three cohorts of students.</a:t>
            </a:r>
          </a:p>
          <a:p>
            <a:r>
              <a:rPr lang="en-US" baseline="0" dirty="0" smtClean="0"/>
              <a:t>It is longitudinal growth of students, but only for a single school year (pre-test to post-test).</a:t>
            </a:r>
          </a:p>
          <a:p>
            <a:endParaRPr lang="en-US" baseline="0" dirty="0" smtClean="0"/>
          </a:p>
          <a:p>
            <a:r>
              <a:rPr lang="en-US" baseline="0" dirty="0" smtClean="0"/>
              <a:t>Keep in mind that the 4</a:t>
            </a:r>
            <a:r>
              <a:rPr lang="en-US" baseline="30000" dirty="0" smtClean="0"/>
              <a:t>th</a:t>
            </a:r>
            <a:r>
              <a:rPr lang="en-US" baseline="0" dirty="0" smtClean="0"/>
              <a:t> grade teaching team from one year may be different than the teaching team from previous years. Keep this in mind when interpreting results.</a:t>
            </a:r>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6</a:t>
            </a:r>
            <a:r>
              <a:rPr lang="en-US" baseline="30000" dirty="0" smtClean="0"/>
              <a:t>th</a:t>
            </a:r>
            <a:r>
              <a:rPr lang="en-US" dirty="0" smtClean="0"/>
              <a:t> grade teaching team was most effective in the most recent school year. The 4.4 point estimate is the highest of the grades.</a:t>
            </a:r>
          </a:p>
          <a:p>
            <a:endParaRPr lang="en-US" dirty="0" smtClean="0"/>
          </a:p>
          <a:p>
            <a:r>
              <a:rPr lang="en-US" dirty="0" smtClean="0"/>
              <a:t>The</a:t>
            </a:r>
            <a:r>
              <a:rPr lang="en-US" baseline="0" dirty="0" smtClean="0"/>
              <a:t> 4</a:t>
            </a:r>
            <a:r>
              <a:rPr lang="en-US" baseline="30000" dirty="0" smtClean="0"/>
              <a:t>th</a:t>
            </a:r>
            <a:r>
              <a:rPr lang="en-US" baseline="0" dirty="0" smtClean="0"/>
              <a:t> grade teaching team was most effective over the past three school years. The 3.5 point estimate is the highest of the grades.</a:t>
            </a:r>
          </a:p>
          <a:p>
            <a:endParaRPr lang="en-US" baseline="0" dirty="0" smtClean="0"/>
          </a:p>
          <a:p>
            <a:r>
              <a:rPr lang="en-US" baseline="0" dirty="0" smtClean="0"/>
              <a:t>The 5</a:t>
            </a:r>
            <a:r>
              <a:rPr lang="en-US" baseline="30000" dirty="0" smtClean="0"/>
              <a:t>th</a:t>
            </a:r>
            <a:r>
              <a:rPr lang="en-US" baseline="0" dirty="0" smtClean="0"/>
              <a:t> grade teaching team improved their teaching in this past academic year. Over the 3-Year Average, their Value-Added was a red 0.9, but this last year it was up to a green 4.1. This is a big improvement in this teaching team’s effectiveness. Something they tried last year worked a lot better with their students than in previous school years.</a:t>
            </a:r>
            <a:endParaRPr lang="en-US" dirty="0"/>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question</a:t>
            </a:r>
            <a:r>
              <a:rPr lang="en-US" baseline="0" dirty="0" smtClean="0"/>
              <a:t> shows a general misunderstanding of what Value-Added is measuring.</a:t>
            </a:r>
          </a:p>
          <a:p>
            <a:endParaRPr lang="en-US" baseline="0" dirty="0" smtClean="0"/>
          </a:p>
          <a:p>
            <a:r>
              <a:rPr lang="en-US" baseline="0" dirty="0" smtClean="0"/>
              <a:t>Beginner viewers may believe that they are looking at achievement data rather than growth data.</a:t>
            </a:r>
          </a:p>
          <a:p>
            <a:r>
              <a:rPr lang="en-US" baseline="0" dirty="0" smtClean="0"/>
              <a:t>If this was achievement data, indeed our students look like they’re improving their levels as they go through this school. (But even this reasoning is flawed since these would represent three different cohorts of students)</a:t>
            </a:r>
          </a:p>
          <a:p>
            <a:endParaRPr lang="en-US" baseline="0" dirty="0" smtClean="0"/>
          </a:p>
          <a:p>
            <a:r>
              <a:rPr lang="en-US" dirty="0" smtClean="0"/>
              <a:t>In reality, this scenario shows:</a:t>
            </a:r>
          </a:p>
          <a:p>
            <a:r>
              <a:rPr lang="en-US" dirty="0" smtClean="0"/>
              <a:t>A</a:t>
            </a:r>
            <a:r>
              <a:rPr lang="en-US" baseline="0" dirty="0" smtClean="0"/>
              <a:t> 4</a:t>
            </a:r>
            <a:r>
              <a:rPr lang="en-US" baseline="30000" dirty="0" smtClean="0"/>
              <a:t>th</a:t>
            </a:r>
            <a:r>
              <a:rPr lang="en-US" baseline="0" dirty="0" smtClean="0"/>
              <a:t> grade team making far below average growth with their students</a:t>
            </a:r>
          </a:p>
          <a:p>
            <a:r>
              <a:rPr lang="en-US" baseline="0" dirty="0" smtClean="0"/>
              <a:t>A 5</a:t>
            </a:r>
            <a:r>
              <a:rPr lang="en-US" baseline="30000" dirty="0" smtClean="0"/>
              <a:t>th</a:t>
            </a:r>
            <a:r>
              <a:rPr lang="en-US" baseline="0" dirty="0" smtClean="0"/>
              <a:t> grade team making below average growth with their students</a:t>
            </a:r>
          </a:p>
          <a:p>
            <a:r>
              <a:rPr lang="en-US" baseline="0" dirty="0" smtClean="0"/>
              <a:t>A 6</a:t>
            </a:r>
            <a:r>
              <a:rPr lang="en-US" baseline="30000" dirty="0" smtClean="0"/>
              <a:t>th</a:t>
            </a:r>
            <a:r>
              <a:rPr lang="en-US" baseline="0" dirty="0" smtClean="0"/>
              <a:t> grade team making above average growth with their students</a:t>
            </a:r>
            <a:endParaRPr lang="en-US" dirty="0" smtClean="0"/>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fld id="{7BCDBFA5-CCAC-4669-AFA3-E15F1751DBA7}" type="datetimeFigureOut">
              <a:rPr lang="en-US" smtClean="0"/>
              <a:pPr>
                <a:defRPr/>
              </a:pPr>
              <a:t>7/6/2012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FFA7AF06-95F3-4D85-B043-FEF213C5CDD3}"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9F8FC4BD-172C-484A-BB5D-DC2469A4DA9D}" type="datetimeFigureOut">
              <a:rPr lang="en-US" smtClean="0"/>
              <a:pPr>
                <a:defRPr/>
              </a:pPr>
              <a:t>7/6/2012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E36C6D1-BB7E-426A-B452-BD7719465823}" type="slidenum">
              <a:rPr lang="en-US" smtClean="0"/>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a:defRPr/>
            </a:pPr>
            <a:fld id="{6D0D620D-C6B1-476C-B1B3-C09679BC85DB}" type="datetimeFigureOut">
              <a:rPr lang="en-US" smtClean="0"/>
              <a:pPr>
                <a:defRPr/>
              </a:pPr>
              <a:t>7/6/2012</a:t>
            </a:fld>
            <a:endParaRPr lang="en-US"/>
          </a:p>
        </p:txBody>
      </p:sp>
      <p:sp>
        <p:nvSpPr>
          <p:cNvPr id="5" name="Footer Placeholder 4"/>
          <p:cNvSpPr>
            <a:spLocks noGrp="1"/>
          </p:cNvSpPr>
          <p:nvPr>
            <p:ph type="ftr" sz="quarter" idx="11"/>
          </p:nvPr>
        </p:nvSpPr>
        <p:spPr>
          <a:xfrm>
            <a:off x="457201" y="6248207"/>
            <a:ext cx="5573483" cy="365125"/>
          </a:xfrm>
        </p:spPr>
        <p:txBody>
          <a:bodyPr/>
          <a:lstStyle/>
          <a:p>
            <a:pPr>
              <a:defRPr/>
            </a:pP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3BE8CE61-61F8-4FCA-8E1B-FD0ABD54E460}"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8C8BFA9B-A4DF-44BA-B6F0-822534536E46}" type="datetimeFigureOut">
              <a:rPr lang="en-US" smtClean="0"/>
              <a:pPr>
                <a:defRPr/>
              </a:pPr>
              <a:t>7/6/2012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5334B7FA-A4F8-4930-82AF-9C0D42526A9C}" type="slidenum">
              <a:rPr lang="en-US" smtClean="0"/>
              <a:pPr>
                <a:defRPr/>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fld id="{C7AB31F2-7154-4A98-99CA-0155BF374DE6}" type="datetimeFigureOut">
              <a:rPr lang="en-US" smtClean="0"/>
              <a:pPr>
                <a:defRPr/>
              </a:pPr>
              <a:t>7/6/2012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41370F85-AC45-4021-9F51-3F18EA4C12EF}" type="slidenum">
              <a:rPr lang="en-US" smtClean="0"/>
              <a:pPr>
                <a:defRPr/>
              </a:pPr>
              <a:t>‹#›</a:t>
            </a:fld>
            <a:endParaRPr lang="en-US"/>
          </a:p>
        </p:txBody>
      </p:sp>
      <p:sp>
        <p:nvSpPr>
          <p:cNvPr id="14" name="Footer Placeholder 13"/>
          <p:cNvSpPr>
            <a:spLocks noGrp="1"/>
          </p:cNvSpPr>
          <p:nvPr>
            <p:ph type="ftr" sz="quarter" idx="12"/>
          </p:nvPr>
        </p:nvSpPr>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fld id="{75E8C174-0260-4DD5-A951-5B31DFFE085F}" type="datetimeFigureOut">
              <a:rPr lang="en-US" smtClean="0"/>
              <a:pPr>
                <a:defRPr/>
              </a:pPr>
              <a:t>7/6/2012</a:t>
            </a:fld>
            <a:endParaRPr lang="en-US"/>
          </a:p>
        </p:txBody>
      </p:sp>
      <p:sp>
        <p:nvSpPr>
          <p:cNvPr id="10" name="Slide Number Placeholder 9"/>
          <p:cNvSpPr>
            <a:spLocks noGrp="1"/>
          </p:cNvSpPr>
          <p:nvPr>
            <p:ph type="sldNum" sz="quarter" idx="16"/>
          </p:nvPr>
        </p:nvSpPr>
        <p:spPr/>
        <p:txBody>
          <a:bodyPr rtlCol="0"/>
          <a:lstStyle/>
          <a:p>
            <a:pPr>
              <a:defRPr/>
            </a:pPr>
            <a:fld id="{EEC346C3-8484-4236-A99B-BC801EB2899F}" type="slidenum">
              <a:rPr lang="en-US" smtClean="0"/>
              <a:pPr>
                <a:defRPr/>
              </a:pPr>
              <a:t>‹#›</a:t>
            </a:fld>
            <a:endParaRPr lang="en-US"/>
          </a:p>
        </p:txBody>
      </p:sp>
      <p:sp>
        <p:nvSpPr>
          <p:cNvPr id="12" name="Footer Placeholder 11"/>
          <p:cNvSpPr>
            <a:spLocks noGrp="1"/>
          </p:cNvSpPr>
          <p:nvPr>
            <p:ph type="ftr" sz="quarter" idx="17"/>
          </p:nvPr>
        </p:nvSpPr>
        <p:spPr/>
        <p:txBody>
          <a:bodyPr rtlCol="0"/>
          <a:lstStyle/>
          <a:p>
            <a:pPr>
              <a:defRPr/>
            </a:pP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fld id="{050349B3-A170-44CF-9F0A-50FA20F219BC}" type="datetimeFigureOut">
              <a:rPr lang="en-US" smtClean="0"/>
              <a:pPr>
                <a:defRPr/>
              </a:pPr>
              <a:t>7/6/2012</a:t>
            </a:fld>
            <a:endParaRPr lang="en-US"/>
          </a:p>
        </p:txBody>
      </p:sp>
      <p:sp>
        <p:nvSpPr>
          <p:cNvPr id="12" name="Slide Number Placeholder 11"/>
          <p:cNvSpPr>
            <a:spLocks noGrp="1"/>
          </p:cNvSpPr>
          <p:nvPr>
            <p:ph type="sldNum" sz="quarter" idx="16"/>
          </p:nvPr>
        </p:nvSpPr>
        <p:spPr/>
        <p:txBody>
          <a:bodyPr rtlCol="0"/>
          <a:lstStyle/>
          <a:p>
            <a:pPr>
              <a:defRPr/>
            </a:pPr>
            <a:fld id="{652E648C-B3B9-42C8-8667-62430E81F8DA}" type="slidenum">
              <a:rPr lang="en-US" smtClean="0"/>
              <a:pPr>
                <a:defRPr/>
              </a:pPr>
              <a:t>‹#›</a:t>
            </a:fld>
            <a:endParaRPr lang="en-US"/>
          </a:p>
        </p:txBody>
      </p:sp>
      <p:sp>
        <p:nvSpPr>
          <p:cNvPr id="14" name="Footer Placeholder 13"/>
          <p:cNvSpPr>
            <a:spLocks noGrp="1"/>
          </p:cNvSpPr>
          <p:nvPr>
            <p:ph type="ftr" sz="quarter" idx="17"/>
          </p:nvPr>
        </p:nvSpPr>
        <p:spPr/>
        <p:txBody>
          <a:bodyPr rtlCol="0"/>
          <a:lstStyle/>
          <a:p>
            <a:pPr>
              <a:defRPr/>
            </a:pP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C662F162-A88B-439E-B3C7-3D6599C51D4B}" type="datetimeFigureOut">
              <a:rPr lang="en-US" smtClean="0"/>
              <a:pPr>
                <a:defRPr/>
              </a:pPr>
              <a:t>7/6/2012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B56918B5-AC55-447C-90E2-69090C2F8046}" type="slidenum">
              <a:rPr lang="en-US" smtClean="0"/>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635DFD8-2316-4A76-AF8E-2AA2B95F93E3}" type="datetimeFigureOut">
              <a:rPr lang="en-US" smtClean="0"/>
              <a:pPr>
                <a:defRPr/>
              </a:pPr>
              <a:t>7/6/2012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50A7ED0B-B232-4A6D-A7EF-C0EA775F0792}" type="slidenum">
              <a:rPr lang="en-US" smtClean="0"/>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184CEEC1-2F26-4A42-9BD0-6EB1DEED3AEC}" type="datetimeFigureOut">
              <a:rPr lang="en-US" smtClean="0"/>
              <a:pPr>
                <a:defRPr/>
              </a:pPr>
              <a:t>7/6/2012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5A84D15B-1D80-4BCF-964B-909125101F53}" type="slidenum">
              <a:rPr lang="en-US" smtClean="0"/>
              <a:pPr>
                <a:defRPr/>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a:defRPr/>
            </a:pPr>
            <a:fld id="{D7FC80B4-042D-4B9F-8EAA-A3C09A5EBB3A}" type="datetimeFigureOut">
              <a:rPr lang="en-US" smtClean="0"/>
              <a:pPr>
                <a:defRPr/>
              </a:pPr>
              <a:t>7/6/2012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FBCAA318-A7EB-4A82-85AA-A319ABBB1E89}" type="slidenum">
              <a:rPr lang="en-US" smtClean="0"/>
              <a:pPr>
                <a:defRPr/>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pPr>
              <a:defRPr/>
            </a:pP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fld id="{94F5C2FB-9CBD-4BA5-881E-54ACC9E40B47}" type="datetimeFigureOut">
              <a:rPr lang="en-US" smtClean="0"/>
              <a:pPr>
                <a:defRPr/>
              </a:pPr>
              <a:t>7/6/2012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DC75BE85-7CFC-45EB-ABBB-E81025A228F3}" type="slidenum">
              <a:rPr lang="en-US" smtClean="0"/>
              <a:pPr>
                <a:defRPr/>
              </a:pPr>
              <a:t>‹#›</a:t>
            </a:fld>
            <a:endParaRPr lang="en-US"/>
          </a:p>
        </p:txBody>
      </p:sp>
      <p:pic>
        <p:nvPicPr>
          <p:cNvPr id="10" name="Picture 6" descr="VARC.png"/>
          <p:cNvPicPr>
            <a:picLocks noChangeAspect="1"/>
          </p:cNvPicPr>
          <p:nvPr/>
        </p:nvPicPr>
        <p:blipFill>
          <a:blip r:embed="rId13" cstate="print"/>
          <a:srcRect/>
          <a:stretch>
            <a:fillRect/>
          </a:stretch>
        </p:blipFill>
        <p:spPr bwMode="auto">
          <a:xfrm>
            <a:off x="0" y="6396038"/>
            <a:ext cx="1447800" cy="4619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transition>
    <p:fade/>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Value-Added Report Interpretation and FAQs</a:t>
            </a:r>
            <a:endParaRPr lang="en-US" dirty="0"/>
          </a:p>
        </p:txBody>
      </p:sp>
      <p:sp>
        <p:nvSpPr>
          <p:cNvPr id="5" name="Subtitle 4"/>
          <p:cNvSpPr>
            <a:spLocks noGrp="1"/>
          </p:cNvSpPr>
          <p:nvPr>
            <p:ph type="subTitle" idx="1"/>
          </p:nvPr>
        </p:nvSpPr>
        <p:spPr/>
        <p:txBody>
          <a:bodyPr/>
          <a:lstStyle/>
          <a:p>
            <a:r>
              <a:rPr lang="en-US" dirty="0" smtClean="0"/>
              <a:t>Minnesota Report Example</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3"/>
          <p:cNvGrpSpPr/>
          <p:nvPr/>
        </p:nvGrpSpPr>
        <p:grpSpPr>
          <a:xfrm>
            <a:off x="114301" y="1623997"/>
            <a:ext cx="8927783" cy="2909884"/>
            <a:chOff x="114301" y="1623997"/>
            <a:chExt cx="8927783" cy="2909884"/>
          </a:xfrm>
        </p:grpSpPr>
        <p:sp>
          <p:nvSpPr>
            <p:cNvPr id="11" name="Rectangle 10"/>
            <p:cNvSpPr/>
            <p:nvPr/>
          </p:nvSpPr>
          <p:spPr>
            <a:xfrm>
              <a:off x="114301" y="3971894"/>
              <a:ext cx="8882062" cy="4857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19063" y="2981255"/>
              <a:ext cx="8882062" cy="4857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26233" y="1947845"/>
              <a:ext cx="8879655" cy="47763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382441" y="1943078"/>
              <a:ext cx="805028" cy="461665"/>
            </a:xfrm>
            <a:prstGeom prst="rect">
              <a:avLst/>
            </a:prstGeom>
            <a:noFill/>
          </p:spPr>
          <p:txBody>
            <a:bodyPr wrap="none" rtlCol="0">
              <a:spAutoFit/>
            </a:bodyPr>
            <a:lstStyle/>
            <a:p>
              <a:pPr algn="ctr"/>
              <a:r>
                <a:rPr lang="en-US" sz="800" dirty="0" smtClean="0">
                  <a:solidFill>
                    <a:schemeClr val="bg1"/>
                  </a:solidFill>
                </a:rPr>
                <a:t>NUMBER OF</a:t>
              </a:r>
            </a:p>
            <a:p>
              <a:pPr algn="ctr"/>
              <a:r>
                <a:rPr lang="en-US" sz="800" dirty="0" smtClean="0">
                  <a:solidFill>
                    <a:schemeClr val="bg1"/>
                  </a:solidFill>
                </a:rPr>
                <a:t>STUDENTS</a:t>
              </a:r>
            </a:p>
            <a:p>
              <a:pPr algn="ctr"/>
              <a:r>
                <a:rPr lang="en-US" sz="800" dirty="0" smtClean="0">
                  <a:solidFill>
                    <a:schemeClr val="bg1"/>
                  </a:solidFill>
                </a:rPr>
                <a:t>(WEIGHTED)</a:t>
              </a:r>
              <a:endParaRPr lang="en-US" sz="800" dirty="0">
                <a:solidFill>
                  <a:schemeClr val="bg1"/>
                </a:solidFill>
              </a:endParaRPr>
            </a:p>
          </p:txBody>
        </p:sp>
        <p:sp>
          <p:nvSpPr>
            <p:cNvPr id="15" name="TextBox 14"/>
            <p:cNvSpPr txBox="1"/>
            <p:nvPr/>
          </p:nvSpPr>
          <p:spPr>
            <a:xfrm>
              <a:off x="5163866" y="1943075"/>
              <a:ext cx="805028" cy="461665"/>
            </a:xfrm>
            <a:prstGeom prst="rect">
              <a:avLst/>
            </a:prstGeom>
            <a:noFill/>
          </p:spPr>
          <p:txBody>
            <a:bodyPr wrap="none" rtlCol="0">
              <a:spAutoFit/>
            </a:bodyPr>
            <a:lstStyle/>
            <a:p>
              <a:pPr algn="ctr"/>
              <a:r>
                <a:rPr lang="en-US" sz="800" dirty="0" smtClean="0">
                  <a:solidFill>
                    <a:schemeClr val="bg1"/>
                  </a:solidFill>
                </a:rPr>
                <a:t>NUMBER OF</a:t>
              </a:r>
            </a:p>
            <a:p>
              <a:pPr algn="ctr"/>
              <a:r>
                <a:rPr lang="en-US" sz="800" dirty="0" smtClean="0">
                  <a:solidFill>
                    <a:schemeClr val="bg1"/>
                  </a:solidFill>
                </a:rPr>
                <a:t>STUDENTS</a:t>
              </a:r>
            </a:p>
            <a:p>
              <a:pPr algn="ctr"/>
              <a:r>
                <a:rPr lang="en-US" sz="800" dirty="0" smtClean="0">
                  <a:solidFill>
                    <a:schemeClr val="bg1"/>
                  </a:solidFill>
                </a:rPr>
                <a:t>(WEIGHTED)</a:t>
              </a:r>
              <a:endParaRPr lang="en-US" sz="800" dirty="0">
                <a:solidFill>
                  <a:schemeClr val="bg1"/>
                </a:solidFill>
              </a:endParaRPr>
            </a:p>
          </p:txBody>
        </p:sp>
        <p:sp>
          <p:nvSpPr>
            <p:cNvPr id="16" name="TextBox 15"/>
            <p:cNvSpPr txBox="1"/>
            <p:nvPr/>
          </p:nvSpPr>
          <p:spPr>
            <a:xfrm>
              <a:off x="2959306" y="1957366"/>
              <a:ext cx="1527983" cy="215444"/>
            </a:xfrm>
            <a:prstGeom prst="rect">
              <a:avLst/>
            </a:prstGeom>
            <a:noFill/>
          </p:spPr>
          <p:txBody>
            <a:bodyPr wrap="none" rtlCol="0">
              <a:spAutoFit/>
            </a:bodyPr>
            <a:lstStyle/>
            <a:p>
              <a:pPr algn="ctr"/>
              <a:r>
                <a:rPr lang="en-US" sz="800" dirty="0" smtClean="0">
                  <a:solidFill>
                    <a:schemeClr val="bg1"/>
                  </a:solidFill>
                </a:rPr>
                <a:t>VALUE-ADDED ESTIMATES</a:t>
              </a:r>
              <a:endParaRPr lang="en-US" sz="800" dirty="0">
                <a:solidFill>
                  <a:schemeClr val="bg1"/>
                </a:solidFill>
              </a:endParaRPr>
            </a:p>
          </p:txBody>
        </p:sp>
        <p:sp>
          <p:nvSpPr>
            <p:cNvPr id="17" name="TextBox 16"/>
            <p:cNvSpPr txBox="1"/>
            <p:nvPr/>
          </p:nvSpPr>
          <p:spPr>
            <a:xfrm>
              <a:off x="6726445" y="1957366"/>
              <a:ext cx="1527983" cy="215444"/>
            </a:xfrm>
            <a:prstGeom prst="rect">
              <a:avLst/>
            </a:prstGeom>
            <a:noFill/>
          </p:spPr>
          <p:txBody>
            <a:bodyPr wrap="none" rtlCol="0">
              <a:spAutoFit/>
            </a:bodyPr>
            <a:lstStyle/>
            <a:p>
              <a:pPr algn="ctr"/>
              <a:r>
                <a:rPr lang="en-US" sz="800" dirty="0" smtClean="0">
                  <a:solidFill>
                    <a:schemeClr val="bg1"/>
                  </a:solidFill>
                </a:rPr>
                <a:t>VALUE-ADDED ESTIMATES</a:t>
              </a:r>
              <a:endParaRPr lang="en-US" sz="800" dirty="0">
                <a:solidFill>
                  <a:schemeClr val="bg1"/>
                </a:solidFill>
              </a:endParaRPr>
            </a:p>
          </p:txBody>
        </p:sp>
        <p:sp>
          <p:nvSpPr>
            <p:cNvPr id="18" name="TextBox 17"/>
            <p:cNvSpPr txBox="1"/>
            <p:nvPr/>
          </p:nvSpPr>
          <p:spPr>
            <a:xfrm>
              <a:off x="1423986" y="1623997"/>
              <a:ext cx="3795714" cy="323165"/>
            </a:xfrm>
            <a:prstGeom prst="rect">
              <a:avLst/>
            </a:prstGeom>
            <a:noFill/>
            <a:ln w="12700">
              <a:solidFill>
                <a:schemeClr val="bg1">
                  <a:lumMod val="50000"/>
                </a:schemeClr>
              </a:solidFill>
            </a:ln>
          </p:spPr>
          <p:txBody>
            <a:bodyPr wrap="square" tIns="45720" bIns="91440" rtlCol="0">
              <a:spAutoFit/>
            </a:bodyPr>
            <a:lstStyle/>
            <a:p>
              <a:pPr algn="ctr"/>
              <a:r>
                <a:rPr lang="en-US" sz="1200" b="1" dirty="0" smtClean="0">
                  <a:solidFill>
                    <a:schemeClr val="tx1">
                      <a:lumMod val="65000"/>
                      <a:lumOff val="35000"/>
                    </a:schemeClr>
                  </a:solidFill>
                </a:rPr>
                <a:t>Past Academic Year 2010-2011</a:t>
              </a:r>
              <a:endParaRPr lang="en-US" sz="1200" b="1" dirty="0">
                <a:solidFill>
                  <a:schemeClr val="tx1">
                    <a:lumMod val="65000"/>
                    <a:lumOff val="35000"/>
                  </a:schemeClr>
                </a:solidFill>
              </a:endParaRPr>
            </a:p>
          </p:txBody>
        </p:sp>
        <p:sp>
          <p:nvSpPr>
            <p:cNvPr id="19" name="TextBox 18"/>
            <p:cNvSpPr txBox="1"/>
            <p:nvPr/>
          </p:nvSpPr>
          <p:spPr>
            <a:xfrm>
              <a:off x="5214934" y="1623998"/>
              <a:ext cx="3781429" cy="323165"/>
            </a:xfrm>
            <a:prstGeom prst="rect">
              <a:avLst/>
            </a:prstGeom>
            <a:noFill/>
            <a:ln w="12700">
              <a:solidFill>
                <a:schemeClr val="bg1">
                  <a:lumMod val="50000"/>
                </a:schemeClr>
              </a:solidFill>
            </a:ln>
          </p:spPr>
          <p:txBody>
            <a:bodyPr wrap="square" tIns="45720" bIns="91440" rtlCol="0">
              <a:spAutoFit/>
            </a:bodyPr>
            <a:lstStyle/>
            <a:p>
              <a:pPr algn="ctr"/>
              <a:r>
                <a:rPr lang="en-US" sz="1200" b="1" dirty="0" smtClean="0">
                  <a:solidFill>
                    <a:schemeClr val="tx1">
                      <a:lumMod val="65000"/>
                      <a:lumOff val="35000"/>
                    </a:schemeClr>
                  </a:solidFill>
                </a:rPr>
                <a:t>Up-To-3-Year Average</a:t>
              </a:r>
              <a:endParaRPr lang="en-US" sz="1200" b="1" dirty="0">
                <a:solidFill>
                  <a:schemeClr val="tx1">
                    <a:lumMod val="65000"/>
                    <a:lumOff val="35000"/>
                  </a:schemeClr>
                </a:solidFill>
              </a:endParaRPr>
            </a:p>
          </p:txBody>
        </p:sp>
        <p:sp>
          <p:nvSpPr>
            <p:cNvPr id="20" name="TextBox 19"/>
            <p:cNvSpPr txBox="1"/>
            <p:nvPr/>
          </p:nvSpPr>
          <p:spPr>
            <a:xfrm>
              <a:off x="2090677" y="2135959"/>
              <a:ext cx="269626" cy="276999"/>
            </a:xfrm>
            <a:prstGeom prst="rect">
              <a:avLst/>
            </a:prstGeom>
            <a:noFill/>
          </p:spPr>
          <p:txBody>
            <a:bodyPr wrap="none" rtlCol="0">
              <a:spAutoFit/>
            </a:bodyPr>
            <a:lstStyle/>
            <a:p>
              <a:pPr algn="ctr"/>
              <a:r>
                <a:rPr lang="en-US" sz="1200" dirty="0" smtClean="0">
                  <a:solidFill>
                    <a:schemeClr val="bg1"/>
                  </a:solidFill>
                </a:rPr>
                <a:t>1</a:t>
              </a:r>
              <a:endParaRPr lang="en-US" sz="1200" dirty="0">
                <a:solidFill>
                  <a:schemeClr val="bg1"/>
                </a:solidFill>
              </a:endParaRPr>
            </a:p>
          </p:txBody>
        </p:sp>
        <p:sp>
          <p:nvSpPr>
            <p:cNvPr id="21" name="TextBox 20"/>
            <p:cNvSpPr txBox="1"/>
            <p:nvPr/>
          </p:nvSpPr>
          <p:spPr>
            <a:xfrm>
              <a:off x="2836008" y="2135959"/>
              <a:ext cx="269626" cy="276999"/>
            </a:xfrm>
            <a:prstGeom prst="rect">
              <a:avLst/>
            </a:prstGeom>
            <a:noFill/>
          </p:spPr>
          <p:txBody>
            <a:bodyPr wrap="none" rtlCol="0">
              <a:spAutoFit/>
            </a:bodyPr>
            <a:lstStyle/>
            <a:p>
              <a:pPr algn="ctr"/>
              <a:r>
                <a:rPr lang="en-US" sz="1200" dirty="0" smtClean="0">
                  <a:solidFill>
                    <a:schemeClr val="bg1"/>
                  </a:solidFill>
                </a:rPr>
                <a:t>2</a:t>
              </a:r>
              <a:endParaRPr lang="en-US" sz="1200" dirty="0">
                <a:solidFill>
                  <a:schemeClr val="bg1"/>
                </a:solidFill>
              </a:endParaRPr>
            </a:p>
          </p:txBody>
        </p:sp>
        <p:sp>
          <p:nvSpPr>
            <p:cNvPr id="22" name="TextBox 21"/>
            <p:cNvSpPr txBox="1"/>
            <p:nvPr/>
          </p:nvSpPr>
          <p:spPr>
            <a:xfrm>
              <a:off x="3555142" y="2145484"/>
              <a:ext cx="269626" cy="276999"/>
            </a:xfrm>
            <a:prstGeom prst="rect">
              <a:avLst/>
            </a:prstGeom>
            <a:noFill/>
          </p:spPr>
          <p:txBody>
            <a:bodyPr wrap="none" rtlCol="0">
              <a:spAutoFit/>
            </a:bodyPr>
            <a:lstStyle/>
            <a:p>
              <a:pPr algn="ctr"/>
              <a:r>
                <a:rPr lang="en-US" sz="1200" dirty="0" smtClean="0">
                  <a:solidFill>
                    <a:schemeClr val="bg1"/>
                  </a:solidFill>
                </a:rPr>
                <a:t>3</a:t>
              </a:r>
              <a:endParaRPr lang="en-US" sz="1200" dirty="0">
                <a:solidFill>
                  <a:schemeClr val="bg1"/>
                </a:solidFill>
              </a:endParaRPr>
            </a:p>
          </p:txBody>
        </p:sp>
        <p:sp>
          <p:nvSpPr>
            <p:cNvPr id="23" name="TextBox 22"/>
            <p:cNvSpPr txBox="1"/>
            <p:nvPr/>
          </p:nvSpPr>
          <p:spPr>
            <a:xfrm>
              <a:off x="4283804" y="2133578"/>
              <a:ext cx="269626" cy="276999"/>
            </a:xfrm>
            <a:prstGeom prst="rect">
              <a:avLst/>
            </a:prstGeom>
            <a:noFill/>
          </p:spPr>
          <p:txBody>
            <a:bodyPr wrap="none" rtlCol="0">
              <a:spAutoFit/>
            </a:bodyPr>
            <a:lstStyle/>
            <a:p>
              <a:pPr algn="ctr"/>
              <a:r>
                <a:rPr lang="en-US" sz="1200" dirty="0" smtClean="0">
                  <a:solidFill>
                    <a:schemeClr val="bg1"/>
                  </a:solidFill>
                </a:rPr>
                <a:t>4</a:t>
              </a:r>
              <a:endParaRPr lang="en-US" sz="1200" dirty="0">
                <a:solidFill>
                  <a:schemeClr val="bg1"/>
                </a:solidFill>
              </a:endParaRPr>
            </a:p>
          </p:txBody>
        </p:sp>
        <p:sp>
          <p:nvSpPr>
            <p:cNvPr id="24" name="TextBox 23"/>
            <p:cNvSpPr txBox="1"/>
            <p:nvPr/>
          </p:nvSpPr>
          <p:spPr>
            <a:xfrm>
              <a:off x="4993416" y="2131196"/>
              <a:ext cx="269626" cy="276999"/>
            </a:xfrm>
            <a:prstGeom prst="rect">
              <a:avLst/>
            </a:prstGeom>
            <a:noFill/>
          </p:spPr>
          <p:txBody>
            <a:bodyPr wrap="none" rtlCol="0">
              <a:spAutoFit/>
            </a:bodyPr>
            <a:lstStyle/>
            <a:p>
              <a:pPr algn="ctr"/>
              <a:r>
                <a:rPr lang="en-US" sz="1200" dirty="0" smtClean="0">
                  <a:solidFill>
                    <a:schemeClr val="bg1"/>
                  </a:solidFill>
                </a:rPr>
                <a:t>5</a:t>
              </a:r>
              <a:endParaRPr lang="en-US" sz="1200" dirty="0">
                <a:solidFill>
                  <a:schemeClr val="bg1"/>
                </a:solidFill>
              </a:endParaRPr>
            </a:p>
          </p:txBody>
        </p:sp>
        <p:sp>
          <p:nvSpPr>
            <p:cNvPr id="25" name="TextBox 24"/>
            <p:cNvSpPr txBox="1"/>
            <p:nvPr/>
          </p:nvSpPr>
          <p:spPr>
            <a:xfrm>
              <a:off x="5869719" y="2135957"/>
              <a:ext cx="269626" cy="276999"/>
            </a:xfrm>
            <a:prstGeom prst="rect">
              <a:avLst/>
            </a:prstGeom>
            <a:noFill/>
          </p:spPr>
          <p:txBody>
            <a:bodyPr wrap="none" rtlCol="0">
              <a:spAutoFit/>
            </a:bodyPr>
            <a:lstStyle/>
            <a:p>
              <a:pPr algn="ctr"/>
              <a:r>
                <a:rPr lang="en-US" sz="1200" dirty="0" smtClean="0">
                  <a:solidFill>
                    <a:schemeClr val="bg1"/>
                  </a:solidFill>
                </a:rPr>
                <a:t>1</a:t>
              </a:r>
              <a:endParaRPr lang="en-US" sz="1200" dirty="0">
                <a:solidFill>
                  <a:schemeClr val="bg1"/>
                </a:solidFill>
              </a:endParaRPr>
            </a:p>
          </p:txBody>
        </p:sp>
        <p:sp>
          <p:nvSpPr>
            <p:cNvPr id="26" name="TextBox 25"/>
            <p:cNvSpPr txBox="1"/>
            <p:nvPr/>
          </p:nvSpPr>
          <p:spPr>
            <a:xfrm>
              <a:off x="6615050" y="2135957"/>
              <a:ext cx="269626" cy="276999"/>
            </a:xfrm>
            <a:prstGeom prst="rect">
              <a:avLst/>
            </a:prstGeom>
            <a:noFill/>
          </p:spPr>
          <p:txBody>
            <a:bodyPr wrap="none" rtlCol="0">
              <a:spAutoFit/>
            </a:bodyPr>
            <a:lstStyle/>
            <a:p>
              <a:pPr algn="ctr"/>
              <a:r>
                <a:rPr lang="en-US" sz="1200" dirty="0" smtClean="0">
                  <a:solidFill>
                    <a:schemeClr val="bg1"/>
                  </a:solidFill>
                </a:rPr>
                <a:t>2</a:t>
              </a:r>
              <a:endParaRPr lang="en-US" sz="1200" dirty="0">
                <a:solidFill>
                  <a:schemeClr val="bg1"/>
                </a:solidFill>
              </a:endParaRPr>
            </a:p>
          </p:txBody>
        </p:sp>
        <p:sp>
          <p:nvSpPr>
            <p:cNvPr id="27" name="TextBox 26"/>
            <p:cNvSpPr txBox="1"/>
            <p:nvPr/>
          </p:nvSpPr>
          <p:spPr>
            <a:xfrm>
              <a:off x="7334184" y="2145482"/>
              <a:ext cx="269626" cy="276999"/>
            </a:xfrm>
            <a:prstGeom prst="rect">
              <a:avLst/>
            </a:prstGeom>
            <a:noFill/>
          </p:spPr>
          <p:txBody>
            <a:bodyPr wrap="none" rtlCol="0">
              <a:spAutoFit/>
            </a:bodyPr>
            <a:lstStyle/>
            <a:p>
              <a:pPr algn="ctr"/>
              <a:r>
                <a:rPr lang="en-US" sz="1200" dirty="0" smtClean="0">
                  <a:solidFill>
                    <a:schemeClr val="bg1"/>
                  </a:solidFill>
                </a:rPr>
                <a:t>3</a:t>
              </a:r>
              <a:endParaRPr lang="en-US" sz="1200" dirty="0">
                <a:solidFill>
                  <a:schemeClr val="bg1"/>
                </a:solidFill>
              </a:endParaRPr>
            </a:p>
          </p:txBody>
        </p:sp>
        <p:sp>
          <p:nvSpPr>
            <p:cNvPr id="28" name="TextBox 27"/>
            <p:cNvSpPr txBox="1"/>
            <p:nvPr/>
          </p:nvSpPr>
          <p:spPr>
            <a:xfrm>
              <a:off x="8062846" y="2133576"/>
              <a:ext cx="269626" cy="276999"/>
            </a:xfrm>
            <a:prstGeom prst="rect">
              <a:avLst/>
            </a:prstGeom>
            <a:noFill/>
          </p:spPr>
          <p:txBody>
            <a:bodyPr wrap="none" rtlCol="0">
              <a:spAutoFit/>
            </a:bodyPr>
            <a:lstStyle/>
            <a:p>
              <a:pPr algn="ctr"/>
              <a:r>
                <a:rPr lang="en-US" sz="1200" dirty="0" smtClean="0">
                  <a:solidFill>
                    <a:schemeClr val="bg1"/>
                  </a:solidFill>
                </a:rPr>
                <a:t>4</a:t>
              </a:r>
              <a:endParaRPr lang="en-US" sz="1200" dirty="0">
                <a:solidFill>
                  <a:schemeClr val="bg1"/>
                </a:solidFill>
              </a:endParaRPr>
            </a:p>
          </p:txBody>
        </p:sp>
        <p:sp>
          <p:nvSpPr>
            <p:cNvPr id="29" name="TextBox 28"/>
            <p:cNvSpPr txBox="1"/>
            <p:nvPr/>
          </p:nvSpPr>
          <p:spPr>
            <a:xfrm>
              <a:off x="8772458" y="2131194"/>
              <a:ext cx="269626" cy="276999"/>
            </a:xfrm>
            <a:prstGeom prst="rect">
              <a:avLst/>
            </a:prstGeom>
            <a:noFill/>
          </p:spPr>
          <p:txBody>
            <a:bodyPr wrap="none" rtlCol="0">
              <a:spAutoFit/>
            </a:bodyPr>
            <a:lstStyle/>
            <a:p>
              <a:pPr algn="ctr"/>
              <a:r>
                <a:rPr lang="en-US" sz="1200" dirty="0" smtClean="0">
                  <a:solidFill>
                    <a:schemeClr val="bg1"/>
                  </a:solidFill>
                </a:rPr>
                <a:t>5</a:t>
              </a:r>
              <a:endParaRPr lang="en-US" sz="1200" dirty="0">
                <a:solidFill>
                  <a:schemeClr val="bg1"/>
                </a:solidFill>
              </a:endParaRPr>
            </a:p>
          </p:txBody>
        </p:sp>
        <p:sp>
          <p:nvSpPr>
            <p:cNvPr id="30" name="TextBox 29"/>
            <p:cNvSpPr txBox="1"/>
            <p:nvPr/>
          </p:nvSpPr>
          <p:spPr>
            <a:xfrm>
              <a:off x="126997" y="2518233"/>
              <a:ext cx="1128835" cy="338554"/>
            </a:xfrm>
            <a:prstGeom prst="rect">
              <a:avLst/>
            </a:prstGeom>
            <a:solidFill>
              <a:srgbClr val="2C5A8C"/>
            </a:solidFill>
          </p:spPr>
          <p:txBody>
            <a:bodyPr wrap="none" rtlCol="0">
              <a:spAutoFit/>
            </a:bodyPr>
            <a:lstStyle/>
            <a:p>
              <a:r>
                <a:rPr lang="en-US" sz="1600" b="1" dirty="0" smtClean="0">
                  <a:solidFill>
                    <a:schemeClr val="bg1"/>
                  </a:solidFill>
                  <a:latin typeface="Arial" pitchFamily="34" charset="0"/>
                  <a:cs typeface="Arial" pitchFamily="34" charset="0"/>
                </a:rPr>
                <a:t>READING</a:t>
              </a:r>
              <a:endParaRPr lang="en-US" sz="1600" b="1" dirty="0">
                <a:solidFill>
                  <a:schemeClr val="bg1"/>
                </a:solidFill>
                <a:latin typeface="Arial" pitchFamily="34" charset="0"/>
                <a:cs typeface="Arial" pitchFamily="34" charset="0"/>
              </a:endParaRPr>
            </a:p>
          </p:txBody>
        </p:sp>
        <p:sp>
          <p:nvSpPr>
            <p:cNvPr id="32" name="TextBox 31"/>
            <p:cNvSpPr txBox="1"/>
            <p:nvPr/>
          </p:nvSpPr>
          <p:spPr>
            <a:xfrm>
              <a:off x="1295522" y="2519347"/>
              <a:ext cx="2596352" cy="338554"/>
            </a:xfrm>
            <a:prstGeom prst="rect">
              <a:avLst/>
            </a:prstGeom>
            <a:noFill/>
          </p:spPr>
          <p:txBody>
            <a:bodyPr wrap="none" rtlCol="0">
              <a:spAutoFit/>
            </a:bodyPr>
            <a:lstStyle/>
            <a:p>
              <a:r>
                <a:rPr lang="en-US" sz="1600" b="1" dirty="0" smtClean="0"/>
                <a:t>Grade-Level</a:t>
              </a:r>
              <a:r>
                <a:rPr lang="en-US" sz="1600" dirty="0" smtClean="0"/>
                <a:t> Value-Added</a:t>
              </a:r>
              <a:endParaRPr lang="en-US" sz="1600" dirty="0"/>
            </a:p>
          </p:txBody>
        </p:sp>
        <p:sp>
          <p:nvSpPr>
            <p:cNvPr id="33" name="Rectangle 32"/>
            <p:cNvSpPr/>
            <p:nvPr/>
          </p:nvSpPr>
          <p:spPr>
            <a:xfrm>
              <a:off x="2222345"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949221"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676097"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402973"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129850"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001389"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28265"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455141"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8182017"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8908894"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224731"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2951607"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678483"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405359"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132236"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2222350"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2949226"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3676102"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4402978"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129855"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5210175" y="2416950"/>
              <a:ext cx="47625" cy="211693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p:nvPr/>
          </p:nvCxnSpPr>
          <p:spPr>
            <a:xfrm>
              <a:off x="1428750" y="2987657"/>
              <a:ext cx="0" cy="146685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120900" y="2987657"/>
              <a:ext cx="0" cy="1463675"/>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1589020" y="3061605"/>
              <a:ext cx="383438" cy="307777"/>
            </a:xfrm>
            <a:prstGeom prst="rect">
              <a:avLst/>
            </a:prstGeom>
            <a:noFill/>
          </p:spPr>
          <p:txBody>
            <a:bodyPr wrap="none" rtlCol="0">
              <a:spAutoFit/>
            </a:bodyPr>
            <a:lstStyle/>
            <a:p>
              <a:pPr algn="ctr"/>
              <a:r>
                <a:rPr lang="en-US" sz="1400" dirty="0" smtClean="0"/>
                <a:t>20</a:t>
              </a:r>
              <a:endParaRPr lang="en-US" sz="1400" dirty="0"/>
            </a:p>
          </p:txBody>
        </p:sp>
        <p:sp>
          <p:nvSpPr>
            <p:cNvPr id="68" name="TextBox 67"/>
            <p:cNvSpPr txBox="1"/>
            <p:nvPr/>
          </p:nvSpPr>
          <p:spPr>
            <a:xfrm>
              <a:off x="1592195" y="3550555"/>
              <a:ext cx="383438" cy="307777"/>
            </a:xfrm>
            <a:prstGeom prst="rect">
              <a:avLst/>
            </a:prstGeom>
            <a:noFill/>
          </p:spPr>
          <p:txBody>
            <a:bodyPr wrap="none" rtlCol="0">
              <a:spAutoFit/>
            </a:bodyPr>
            <a:lstStyle/>
            <a:p>
              <a:pPr algn="ctr"/>
              <a:r>
                <a:rPr lang="en-US" sz="1400" dirty="0" smtClean="0"/>
                <a:t>20</a:t>
              </a:r>
              <a:endParaRPr lang="en-US" sz="1400" dirty="0"/>
            </a:p>
          </p:txBody>
        </p:sp>
        <p:sp>
          <p:nvSpPr>
            <p:cNvPr id="69" name="TextBox 68"/>
            <p:cNvSpPr txBox="1"/>
            <p:nvPr/>
          </p:nvSpPr>
          <p:spPr>
            <a:xfrm>
              <a:off x="5382502" y="3067392"/>
              <a:ext cx="383438" cy="307777"/>
            </a:xfrm>
            <a:prstGeom prst="rect">
              <a:avLst/>
            </a:prstGeom>
            <a:noFill/>
          </p:spPr>
          <p:txBody>
            <a:bodyPr wrap="none" rtlCol="0">
              <a:spAutoFit/>
            </a:bodyPr>
            <a:lstStyle/>
            <a:p>
              <a:r>
                <a:rPr lang="en-US" sz="1400" dirty="0" smtClean="0"/>
                <a:t>60</a:t>
              </a:r>
              <a:endParaRPr lang="en-US" sz="1400" dirty="0"/>
            </a:p>
          </p:txBody>
        </p:sp>
        <p:sp>
          <p:nvSpPr>
            <p:cNvPr id="70" name="TextBox 69"/>
            <p:cNvSpPr txBox="1"/>
            <p:nvPr/>
          </p:nvSpPr>
          <p:spPr>
            <a:xfrm>
              <a:off x="5382502" y="3556342"/>
              <a:ext cx="383438" cy="307777"/>
            </a:xfrm>
            <a:prstGeom prst="rect">
              <a:avLst/>
            </a:prstGeom>
            <a:noFill/>
          </p:spPr>
          <p:txBody>
            <a:bodyPr wrap="none" rtlCol="0">
              <a:spAutoFit/>
            </a:bodyPr>
            <a:lstStyle/>
            <a:p>
              <a:r>
                <a:rPr lang="en-US" sz="1400" dirty="0" smtClean="0"/>
                <a:t>60</a:t>
              </a:r>
              <a:endParaRPr lang="en-US" sz="1400" dirty="0"/>
            </a:p>
          </p:txBody>
        </p:sp>
        <p:sp>
          <p:nvSpPr>
            <p:cNvPr id="71" name="Rectangle 70"/>
            <p:cNvSpPr/>
            <p:nvPr/>
          </p:nvSpPr>
          <p:spPr>
            <a:xfrm>
              <a:off x="2219969"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2946845"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3673721"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400597"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5127474"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1584258" y="4052244"/>
              <a:ext cx="383438" cy="307777"/>
            </a:xfrm>
            <a:prstGeom prst="rect">
              <a:avLst/>
            </a:prstGeom>
            <a:noFill/>
          </p:spPr>
          <p:txBody>
            <a:bodyPr wrap="none" rtlCol="0">
              <a:spAutoFit/>
            </a:bodyPr>
            <a:lstStyle/>
            <a:p>
              <a:pPr algn="ctr"/>
              <a:r>
                <a:rPr lang="en-US" sz="1400" dirty="0" smtClean="0"/>
                <a:t>20</a:t>
              </a:r>
              <a:endParaRPr lang="en-US" sz="1400" dirty="0"/>
            </a:p>
          </p:txBody>
        </p:sp>
        <p:sp>
          <p:nvSpPr>
            <p:cNvPr id="82" name="TextBox 81"/>
            <p:cNvSpPr txBox="1"/>
            <p:nvPr/>
          </p:nvSpPr>
          <p:spPr>
            <a:xfrm>
              <a:off x="5377740" y="4058031"/>
              <a:ext cx="383438" cy="307777"/>
            </a:xfrm>
            <a:prstGeom prst="rect">
              <a:avLst/>
            </a:prstGeom>
            <a:noFill/>
          </p:spPr>
          <p:txBody>
            <a:bodyPr wrap="none" rtlCol="0">
              <a:spAutoFit/>
            </a:bodyPr>
            <a:lstStyle/>
            <a:p>
              <a:r>
                <a:rPr lang="en-US" sz="1400" dirty="0" smtClean="0"/>
                <a:t>60</a:t>
              </a:r>
              <a:endParaRPr lang="en-US" sz="1400" dirty="0"/>
            </a:p>
          </p:txBody>
        </p:sp>
        <p:sp>
          <p:nvSpPr>
            <p:cNvPr id="151" name="TextBox 150"/>
            <p:cNvSpPr txBox="1"/>
            <p:nvPr/>
          </p:nvSpPr>
          <p:spPr>
            <a:xfrm>
              <a:off x="161924" y="3047984"/>
              <a:ext cx="926857" cy="338554"/>
            </a:xfrm>
            <a:prstGeom prst="rect">
              <a:avLst/>
            </a:prstGeom>
            <a:noFill/>
          </p:spPr>
          <p:txBody>
            <a:bodyPr wrap="none" rtlCol="0">
              <a:spAutoFit/>
            </a:bodyPr>
            <a:lstStyle/>
            <a:p>
              <a:r>
                <a:rPr lang="en-US" sz="1600" dirty="0" smtClean="0"/>
                <a:t>Grade 4</a:t>
              </a:r>
              <a:endParaRPr lang="en-US" sz="1600" dirty="0"/>
            </a:p>
          </p:txBody>
        </p:sp>
        <p:sp>
          <p:nvSpPr>
            <p:cNvPr id="152" name="TextBox 151"/>
            <p:cNvSpPr txBox="1"/>
            <p:nvPr/>
          </p:nvSpPr>
          <p:spPr>
            <a:xfrm>
              <a:off x="161924" y="3548047"/>
              <a:ext cx="926857" cy="338554"/>
            </a:xfrm>
            <a:prstGeom prst="rect">
              <a:avLst/>
            </a:prstGeom>
            <a:noFill/>
          </p:spPr>
          <p:txBody>
            <a:bodyPr wrap="none" rtlCol="0">
              <a:spAutoFit/>
            </a:bodyPr>
            <a:lstStyle/>
            <a:p>
              <a:r>
                <a:rPr lang="en-US" sz="1600" dirty="0" smtClean="0"/>
                <a:t>Grade 5</a:t>
              </a:r>
              <a:endParaRPr lang="en-US" sz="1600" dirty="0"/>
            </a:p>
          </p:txBody>
        </p:sp>
        <p:sp>
          <p:nvSpPr>
            <p:cNvPr id="153" name="TextBox 152"/>
            <p:cNvSpPr txBox="1"/>
            <p:nvPr/>
          </p:nvSpPr>
          <p:spPr>
            <a:xfrm>
              <a:off x="161924" y="4048109"/>
              <a:ext cx="926857" cy="338554"/>
            </a:xfrm>
            <a:prstGeom prst="rect">
              <a:avLst/>
            </a:prstGeom>
            <a:noFill/>
          </p:spPr>
          <p:txBody>
            <a:bodyPr wrap="none" rtlCol="0">
              <a:spAutoFit/>
            </a:bodyPr>
            <a:lstStyle/>
            <a:p>
              <a:r>
                <a:rPr lang="en-US" sz="1600" dirty="0" smtClean="0"/>
                <a:t>Grade 6</a:t>
              </a:r>
              <a:endParaRPr lang="en-US" sz="1600" dirty="0"/>
            </a:p>
          </p:txBody>
        </p:sp>
        <p:cxnSp>
          <p:nvCxnSpPr>
            <p:cNvPr id="198" name="Straight Connector 197"/>
            <p:cNvCxnSpPr/>
            <p:nvPr/>
          </p:nvCxnSpPr>
          <p:spPr>
            <a:xfrm>
              <a:off x="5907750" y="2983799"/>
              <a:ext cx="0" cy="1463675"/>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9" name="Rectangle 198"/>
            <p:cNvSpPr/>
            <p:nvPr/>
          </p:nvSpPr>
          <p:spPr>
            <a:xfrm>
              <a:off x="6017369" y="3421561"/>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a:off x="6744245" y="3421561"/>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a:off x="7471121" y="3421561"/>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a:off x="8197997" y="3421561"/>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8924874" y="3421561"/>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a:off x="6014988" y="39144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p:cNvSpPr/>
            <p:nvPr/>
          </p:nvSpPr>
          <p:spPr>
            <a:xfrm>
              <a:off x="6741864" y="39144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7468740" y="39144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p:cNvSpPr/>
            <p:nvPr/>
          </p:nvSpPr>
          <p:spPr>
            <a:xfrm>
              <a:off x="8195616" y="39144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8922493" y="39144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p:cNvSpPr/>
            <p:nvPr/>
          </p:nvSpPr>
          <p:spPr>
            <a:xfrm>
              <a:off x="6012607" y="441220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p:cNvSpPr/>
            <p:nvPr/>
          </p:nvSpPr>
          <p:spPr>
            <a:xfrm>
              <a:off x="6739483" y="441220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p:cNvSpPr/>
            <p:nvPr/>
          </p:nvSpPr>
          <p:spPr>
            <a:xfrm>
              <a:off x="7466359" y="441220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a:off x="8193235" y="441220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p:nvPr/>
          </p:nvSpPr>
          <p:spPr>
            <a:xfrm>
              <a:off x="8920112" y="441220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6"/>
          <p:cNvSpPr>
            <a:spLocks noGrp="1"/>
          </p:cNvSpPr>
          <p:nvPr>
            <p:ph type="title"/>
          </p:nvPr>
        </p:nvSpPr>
        <p:spPr/>
        <p:txBody>
          <a:bodyPr>
            <a:normAutofit fontScale="90000"/>
          </a:bodyPr>
          <a:lstStyle/>
          <a:p>
            <a:r>
              <a:rPr lang="en-US" dirty="0" smtClean="0"/>
              <a:t>What Does “Up-To-3-Year Average” Mean?</a:t>
            </a:r>
            <a:endParaRPr lang="en-US" dirty="0"/>
          </a:p>
        </p:txBody>
      </p:sp>
      <p:sp>
        <p:nvSpPr>
          <p:cNvPr id="181" name="Rectangle 180"/>
          <p:cNvSpPr/>
          <p:nvPr/>
        </p:nvSpPr>
        <p:spPr>
          <a:xfrm>
            <a:off x="2204977" y="3009417"/>
            <a:ext cx="2957331" cy="44562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2010-2011 4</a:t>
            </a:r>
            <a:r>
              <a:rPr lang="en-US" baseline="30000" dirty="0" smtClean="0"/>
              <a:t>th</a:t>
            </a:r>
            <a:r>
              <a:rPr lang="en-US" dirty="0" smtClean="0"/>
              <a:t> Graders</a:t>
            </a:r>
            <a:endParaRPr lang="en-US" dirty="0"/>
          </a:p>
        </p:txBody>
      </p:sp>
      <p:sp>
        <p:nvSpPr>
          <p:cNvPr id="193" name="Content Placeholder 2"/>
          <p:cNvSpPr>
            <a:spLocks noGrp="1"/>
          </p:cNvSpPr>
          <p:nvPr>
            <p:ph sz="quarter" idx="1"/>
          </p:nvPr>
        </p:nvSpPr>
        <p:spPr>
          <a:xfrm>
            <a:off x="612648" y="4849785"/>
            <a:ext cx="8153400" cy="665552"/>
          </a:xfrm>
        </p:spPr>
        <p:txBody>
          <a:bodyPr>
            <a:normAutofit fontScale="77500" lnSpcReduction="20000"/>
          </a:bodyPr>
          <a:lstStyle/>
          <a:p>
            <a:r>
              <a:rPr lang="en-US" dirty="0" smtClean="0"/>
              <a:t>The “Past Academic Year” represents longitudinal growth over a single school year.</a:t>
            </a:r>
          </a:p>
        </p:txBody>
      </p:sp>
      <p:grpSp>
        <p:nvGrpSpPr>
          <p:cNvPr id="3" name="Group 224"/>
          <p:cNvGrpSpPr/>
          <p:nvPr/>
        </p:nvGrpSpPr>
        <p:grpSpPr>
          <a:xfrm>
            <a:off x="6077468" y="2999771"/>
            <a:ext cx="2796456" cy="447554"/>
            <a:chOff x="6077468" y="2999771"/>
            <a:chExt cx="2796456" cy="447554"/>
          </a:xfrm>
        </p:grpSpPr>
        <p:sp>
          <p:nvSpPr>
            <p:cNvPr id="215" name="Rectangle 214"/>
            <p:cNvSpPr/>
            <p:nvPr/>
          </p:nvSpPr>
          <p:spPr>
            <a:xfrm>
              <a:off x="7991170" y="2999771"/>
              <a:ext cx="882754" cy="44562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10-11 4</a:t>
              </a:r>
              <a:r>
                <a:rPr lang="en-US" sz="1600" baseline="30000" dirty="0" smtClean="0"/>
                <a:t>th</a:t>
              </a:r>
              <a:r>
                <a:rPr lang="en-US" sz="1600" dirty="0" smtClean="0"/>
                <a:t> Gr.</a:t>
              </a:r>
              <a:endParaRPr lang="en-US" sz="1600" dirty="0"/>
            </a:p>
          </p:txBody>
        </p:sp>
        <p:sp>
          <p:nvSpPr>
            <p:cNvPr id="218" name="Rectangle 217"/>
            <p:cNvSpPr/>
            <p:nvPr/>
          </p:nvSpPr>
          <p:spPr>
            <a:xfrm>
              <a:off x="7038177" y="3001700"/>
              <a:ext cx="882754" cy="44562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09-10 4</a:t>
              </a:r>
              <a:r>
                <a:rPr lang="en-US" sz="1600" baseline="30000" dirty="0" smtClean="0"/>
                <a:t>th</a:t>
              </a:r>
              <a:r>
                <a:rPr lang="en-US" sz="1600" dirty="0" smtClean="0"/>
                <a:t> Gr.</a:t>
              </a:r>
            </a:p>
          </p:txBody>
        </p:sp>
        <p:sp>
          <p:nvSpPr>
            <p:cNvPr id="221" name="Rectangle 220"/>
            <p:cNvSpPr/>
            <p:nvPr/>
          </p:nvSpPr>
          <p:spPr>
            <a:xfrm>
              <a:off x="6077468" y="3001700"/>
              <a:ext cx="882754" cy="445625"/>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08-09 4</a:t>
              </a:r>
              <a:r>
                <a:rPr lang="en-US" sz="1600" baseline="30000" dirty="0" smtClean="0"/>
                <a:t>th</a:t>
              </a:r>
              <a:r>
                <a:rPr lang="en-US" sz="1600" dirty="0" smtClean="0"/>
                <a:t> Gr.</a:t>
              </a:r>
              <a:endParaRPr lang="en-US" sz="1600" dirty="0"/>
            </a:p>
          </p:txBody>
        </p:sp>
      </p:grpSp>
      <p:grpSp>
        <p:nvGrpSpPr>
          <p:cNvPr id="4" name="Group 225"/>
          <p:cNvGrpSpPr/>
          <p:nvPr/>
        </p:nvGrpSpPr>
        <p:grpSpPr>
          <a:xfrm>
            <a:off x="2197261" y="3487838"/>
            <a:ext cx="6672804" cy="943337"/>
            <a:chOff x="2197261" y="3487838"/>
            <a:chExt cx="6672804" cy="943337"/>
          </a:xfrm>
        </p:grpSpPr>
        <p:sp>
          <p:nvSpPr>
            <p:cNvPr id="182" name="Rectangle 181"/>
            <p:cNvSpPr/>
            <p:nvPr/>
          </p:nvSpPr>
          <p:spPr>
            <a:xfrm>
              <a:off x="2201119" y="3497484"/>
              <a:ext cx="2957331" cy="4456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2010-2011 5</a:t>
              </a:r>
              <a:r>
                <a:rPr lang="en-US" baseline="30000" dirty="0" smtClean="0"/>
                <a:t>th</a:t>
              </a:r>
              <a:r>
                <a:rPr lang="en-US" dirty="0" smtClean="0"/>
                <a:t> Graders</a:t>
              </a:r>
              <a:endParaRPr lang="en-US" dirty="0"/>
            </a:p>
          </p:txBody>
        </p:sp>
        <p:sp>
          <p:nvSpPr>
            <p:cNvPr id="183" name="Rectangle 182"/>
            <p:cNvSpPr/>
            <p:nvPr/>
          </p:nvSpPr>
          <p:spPr>
            <a:xfrm>
              <a:off x="2197261" y="3985550"/>
              <a:ext cx="2957331" cy="4456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2010-2011 6</a:t>
              </a:r>
              <a:r>
                <a:rPr lang="en-US" baseline="30000" dirty="0" smtClean="0"/>
                <a:t>th</a:t>
              </a:r>
              <a:r>
                <a:rPr lang="en-US" dirty="0" smtClean="0"/>
                <a:t> Graders</a:t>
              </a:r>
              <a:endParaRPr lang="en-US" dirty="0"/>
            </a:p>
          </p:txBody>
        </p:sp>
        <p:sp>
          <p:nvSpPr>
            <p:cNvPr id="216" name="Rectangle 215"/>
            <p:cNvSpPr/>
            <p:nvPr/>
          </p:nvSpPr>
          <p:spPr>
            <a:xfrm>
              <a:off x="7990402" y="3487838"/>
              <a:ext cx="879663" cy="445625"/>
            </a:xfrm>
            <a:prstGeom prst="rect">
              <a:avLst/>
            </a:prstGeom>
            <a:solidFill>
              <a:schemeClr val="accent6"/>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smtClean="0"/>
                <a:t>10-11 5</a:t>
              </a:r>
              <a:r>
                <a:rPr lang="en-US" sz="1600" baseline="30000" dirty="0" smtClean="0"/>
                <a:t>th</a:t>
              </a:r>
              <a:r>
                <a:rPr lang="en-US" sz="1600" dirty="0" smtClean="0"/>
                <a:t> Gr.</a:t>
              </a:r>
            </a:p>
          </p:txBody>
        </p:sp>
        <p:sp>
          <p:nvSpPr>
            <p:cNvPr id="217" name="Rectangle 216"/>
            <p:cNvSpPr/>
            <p:nvPr/>
          </p:nvSpPr>
          <p:spPr>
            <a:xfrm>
              <a:off x="7989636" y="3975904"/>
              <a:ext cx="876572" cy="445625"/>
            </a:xfrm>
            <a:prstGeom prst="rect">
              <a:avLst/>
            </a:prstGeom>
            <a:solidFill>
              <a:schemeClr val="accent4"/>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smtClean="0"/>
                <a:t>10-11 6</a:t>
              </a:r>
              <a:r>
                <a:rPr lang="en-US" sz="1600" baseline="30000" dirty="0" smtClean="0"/>
                <a:t>th</a:t>
              </a:r>
              <a:r>
                <a:rPr lang="en-US" sz="1600" dirty="0" smtClean="0"/>
                <a:t> Gr.</a:t>
              </a:r>
              <a:endParaRPr lang="en-US" sz="1600" dirty="0"/>
            </a:p>
          </p:txBody>
        </p:sp>
        <p:sp>
          <p:nvSpPr>
            <p:cNvPr id="219" name="Rectangle 218"/>
            <p:cNvSpPr/>
            <p:nvPr/>
          </p:nvSpPr>
          <p:spPr>
            <a:xfrm>
              <a:off x="7037409" y="3489767"/>
              <a:ext cx="879663" cy="445625"/>
            </a:xfrm>
            <a:prstGeom prst="rect">
              <a:avLst/>
            </a:prstGeom>
            <a:solidFill>
              <a:schemeClr val="accent6">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smtClean="0"/>
                <a:t>09-10 5</a:t>
              </a:r>
              <a:r>
                <a:rPr lang="en-US" sz="1600" baseline="30000" dirty="0" smtClean="0"/>
                <a:t>th</a:t>
              </a:r>
              <a:r>
                <a:rPr lang="en-US" sz="1600" dirty="0" smtClean="0"/>
                <a:t> Gr.</a:t>
              </a:r>
            </a:p>
          </p:txBody>
        </p:sp>
        <p:sp>
          <p:nvSpPr>
            <p:cNvPr id="220" name="Rectangle 219"/>
            <p:cNvSpPr/>
            <p:nvPr/>
          </p:nvSpPr>
          <p:spPr>
            <a:xfrm>
              <a:off x="7036643" y="3977833"/>
              <a:ext cx="876572" cy="445625"/>
            </a:xfrm>
            <a:prstGeom prst="rect">
              <a:avLst/>
            </a:prstGeom>
            <a:solidFill>
              <a:schemeClr val="accent4">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smtClean="0"/>
                <a:t>09-10 6</a:t>
              </a:r>
              <a:r>
                <a:rPr lang="en-US" sz="1600" baseline="30000" dirty="0" smtClean="0"/>
                <a:t>th</a:t>
              </a:r>
              <a:r>
                <a:rPr lang="en-US" sz="1600" dirty="0" smtClean="0"/>
                <a:t> Gr.</a:t>
              </a:r>
              <a:endParaRPr lang="en-US" sz="1600" dirty="0"/>
            </a:p>
          </p:txBody>
        </p:sp>
        <p:sp>
          <p:nvSpPr>
            <p:cNvPr id="222" name="Rectangle 221"/>
            <p:cNvSpPr/>
            <p:nvPr/>
          </p:nvSpPr>
          <p:spPr>
            <a:xfrm>
              <a:off x="6076700" y="3489767"/>
              <a:ext cx="879663" cy="445625"/>
            </a:xfrm>
            <a:prstGeom prst="rect">
              <a:avLst/>
            </a:prstGeom>
            <a:solidFill>
              <a:schemeClr val="accent6">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smtClean="0"/>
                <a:t>08-09 5</a:t>
              </a:r>
              <a:r>
                <a:rPr lang="en-US" sz="1600" baseline="30000" dirty="0" smtClean="0"/>
                <a:t>th</a:t>
              </a:r>
              <a:r>
                <a:rPr lang="en-US" sz="1600" dirty="0" smtClean="0"/>
                <a:t> Gr.</a:t>
              </a:r>
              <a:endParaRPr lang="en-US" sz="1600" dirty="0"/>
            </a:p>
          </p:txBody>
        </p:sp>
        <p:sp>
          <p:nvSpPr>
            <p:cNvPr id="223" name="Rectangle 222"/>
            <p:cNvSpPr/>
            <p:nvPr/>
          </p:nvSpPr>
          <p:spPr>
            <a:xfrm>
              <a:off x="6075934" y="3977833"/>
              <a:ext cx="876572" cy="445625"/>
            </a:xfrm>
            <a:prstGeom prst="rect">
              <a:avLst/>
            </a:prstGeom>
            <a:solidFill>
              <a:schemeClr val="accent4">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smtClean="0"/>
                <a:t>08-09 6</a:t>
              </a:r>
              <a:r>
                <a:rPr lang="en-US" sz="1600" baseline="30000" dirty="0" smtClean="0"/>
                <a:t>th</a:t>
              </a:r>
              <a:r>
                <a:rPr lang="en-US" sz="1600" dirty="0" smtClean="0"/>
                <a:t> Gr.</a:t>
              </a:r>
            </a:p>
          </p:txBody>
        </p:sp>
      </p:grpSp>
      <p:sp>
        <p:nvSpPr>
          <p:cNvPr id="224" name="Content Placeholder 2"/>
          <p:cNvSpPr txBox="1">
            <a:spLocks/>
          </p:cNvSpPr>
          <p:nvPr/>
        </p:nvSpPr>
        <p:spPr>
          <a:xfrm>
            <a:off x="614586" y="5555845"/>
            <a:ext cx="8153400" cy="677119"/>
          </a:xfrm>
          <a:prstGeom prst="rect">
            <a:avLst/>
          </a:prstGeom>
        </p:spPr>
        <p:txBody>
          <a:bodyPr vert="horz">
            <a:normAutofit fontScale="77500" lnSpcReduction="20000"/>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0" i="0" u="none" strike="noStrike" kern="1200" cap="none" spc="0" normalizeH="0" baseline="0" noProof="0" dirty="0" smtClean="0">
                <a:ln>
                  <a:noFill/>
                </a:ln>
                <a:solidFill>
                  <a:schemeClr val="tx1"/>
                </a:solidFill>
                <a:effectLst/>
                <a:uLnTx/>
                <a:uFillTx/>
                <a:latin typeface="+mn-lt"/>
                <a:ea typeface="+mn-ea"/>
                <a:cs typeface="+mn-cs"/>
              </a:rPr>
              <a:t>The “Up-To-3-Year Average” represents average longitudinal growth of three different groups of students at each grade level.</a:t>
            </a:r>
            <a:endParaRPr kumimoji="0" lang="en-US" sz="2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3">
                                            <p:txEl>
                                              <p:pRg st="0" end="0"/>
                                            </p:txEl>
                                          </p:spTgt>
                                        </p:tgtEl>
                                        <p:attrNameLst>
                                          <p:attrName>style.visibility</p:attrName>
                                        </p:attrNameLst>
                                      </p:cBhvr>
                                      <p:to>
                                        <p:strVal val="visible"/>
                                      </p:to>
                                    </p:set>
                                    <p:animEffect transition="in" filter="fade">
                                      <p:cBhvr>
                                        <p:cTn id="7" dur="500"/>
                                        <p:tgtEl>
                                          <p:spTgt spid="19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1"/>
                                        </p:tgtEl>
                                        <p:attrNameLst>
                                          <p:attrName>style.visibility</p:attrName>
                                        </p:attrNameLst>
                                      </p:cBhvr>
                                      <p:to>
                                        <p:strVal val="visible"/>
                                      </p:to>
                                    </p:set>
                                    <p:animEffect transition="in" filter="fade">
                                      <p:cBhvr>
                                        <p:cTn id="10" dur="500"/>
                                        <p:tgtEl>
                                          <p:spTgt spid="18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4"/>
                                        </p:tgtEl>
                                        <p:attrNameLst>
                                          <p:attrName>style.visibility</p:attrName>
                                        </p:attrNameLst>
                                      </p:cBhvr>
                                      <p:to>
                                        <p:strVal val="visible"/>
                                      </p:to>
                                    </p:set>
                                    <p:animEffect transition="in" filter="fade">
                                      <p:cBhvr>
                                        <p:cTn id="15" dur="500"/>
                                        <p:tgtEl>
                                          <p:spTgt spid="224"/>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P spid="193" grpId="0" build="p"/>
      <p:bldP spid="2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4301" y="1623997"/>
            <a:ext cx="8927783" cy="2909884"/>
            <a:chOff x="114301" y="1623997"/>
            <a:chExt cx="8927783" cy="2909884"/>
          </a:xfrm>
        </p:grpSpPr>
        <p:sp>
          <p:nvSpPr>
            <p:cNvPr id="9" name="Rectangle 8"/>
            <p:cNvSpPr/>
            <p:nvPr/>
          </p:nvSpPr>
          <p:spPr>
            <a:xfrm>
              <a:off x="114301" y="3971894"/>
              <a:ext cx="8882062" cy="4857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9063" y="2981255"/>
              <a:ext cx="8882062" cy="4857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26233" y="1947845"/>
              <a:ext cx="8879655" cy="47763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382441" y="1943078"/>
              <a:ext cx="805028" cy="461665"/>
            </a:xfrm>
            <a:prstGeom prst="rect">
              <a:avLst/>
            </a:prstGeom>
            <a:noFill/>
          </p:spPr>
          <p:txBody>
            <a:bodyPr wrap="none" rtlCol="0">
              <a:spAutoFit/>
            </a:bodyPr>
            <a:lstStyle/>
            <a:p>
              <a:pPr algn="ctr"/>
              <a:r>
                <a:rPr lang="en-US" sz="800" dirty="0" smtClean="0">
                  <a:solidFill>
                    <a:schemeClr val="bg1"/>
                  </a:solidFill>
                </a:rPr>
                <a:t>NUMBER OF</a:t>
              </a:r>
            </a:p>
            <a:p>
              <a:pPr algn="ctr"/>
              <a:r>
                <a:rPr lang="en-US" sz="800" dirty="0" smtClean="0">
                  <a:solidFill>
                    <a:schemeClr val="bg1"/>
                  </a:solidFill>
                </a:rPr>
                <a:t>STUDENTS</a:t>
              </a:r>
            </a:p>
            <a:p>
              <a:pPr algn="ctr"/>
              <a:r>
                <a:rPr lang="en-US" sz="800" dirty="0" smtClean="0">
                  <a:solidFill>
                    <a:schemeClr val="bg1"/>
                  </a:solidFill>
                </a:rPr>
                <a:t>(WEIGHTED)</a:t>
              </a:r>
              <a:endParaRPr lang="en-US" sz="800" dirty="0">
                <a:solidFill>
                  <a:schemeClr val="bg1"/>
                </a:solidFill>
              </a:endParaRPr>
            </a:p>
          </p:txBody>
        </p:sp>
        <p:sp>
          <p:nvSpPr>
            <p:cNvPr id="13" name="TextBox 12"/>
            <p:cNvSpPr txBox="1"/>
            <p:nvPr/>
          </p:nvSpPr>
          <p:spPr>
            <a:xfrm>
              <a:off x="5163866" y="1943075"/>
              <a:ext cx="805028" cy="461665"/>
            </a:xfrm>
            <a:prstGeom prst="rect">
              <a:avLst/>
            </a:prstGeom>
            <a:noFill/>
          </p:spPr>
          <p:txBody>
            <a:bodyPr wrap="none" rtlCol="0">
              <a:spAutoFit/>
            </a:bodyPr>
            <a:lstStyle/>
            <a:p>
              <a:pPr algn="ctr"/>
              <a:r>
                <a:rPr lang="en-US" sz="800" dirty="0" smtClean="0">
                  <a:solidFill>
                    <a:schemeClr val="bg1"/>
                  </a:solidFill>
                </a:rPr>
                <a:t>NUMBER OF</a:t>
              </a:r>
            </a:p>
            <a:p>
              <a:pPr algn="ctr"/>
              <a:r>
                <a:rPr lang="en-US" sz="800" dirty="0" smtClean="0">
                  <a:solidFill>
                    <a:schemeClr val="bg1"/>
                  </a:solidFill>
                </a:rPr>
                <a:t>STUDENTS</a:t>
              </a:r>
            </a:p>
            <a:p>
              <a:pPr algn="ctr"/>
              <a:r>
                <a:rPr lang="en-US" sz="800" dirty="0" smtClean="0">
                  <a:solidFill>
                    <a:schemeClr val="bg1"/>
                  </a:solidFill>
                </a:rPr>
                <a:t>(WEIGHTED)</a:t>
              </a:r>
              <a:endParaRPr lang="en-US" sz="800" dirty="0">
                <a:solidFill>
                  <a:schemeClr val="bg1"/>
                </a:solidFill>
              </a:endParaRPr>
            </a:p>
          </p:txBody>
        </p:sp>
        <p:sp>
          <p:nvSpPr>
            <p:cNvPr id="14" name="TextBox 13"/>
            <p:cNvSpPr txBox="1"/>
            <p:nvPr/>
          </p:nvSpPr>
          <p:spPr>
            <a:xfrm>
              <a:off x="2959306" y="1957366"/>
              <a:ext cx="1527983" cy="215444"/>
            </a:xfrm>
            <a:prstGeom prst="rect">
              <a:avLst/>
            </a:prstGeom>
            <a:noFill/>
          </p:spPr>
          <p:txBody>
            <a:bodyPr wrap="none" rtlCol="0">
              <a:spAutoFit/>
            </a:bodyPr>
            <a:lstStyle/>
            <a:p>
              <a:pPr algn="ctr"/>
              <a:r>
                <a:rPr lang="en-US" sz="800" dirty="0" smtClean="0">
                  <a:solidFill>
                    <a:schemeClr val="bg1"/>
                  </a:solidFill>
                </a:rPr>
                <a:t>VALUE-ADDED ESTIMATES</a:t>
              </a:r>
              <a:endParaRPr lang="en-US" sz="800" dirty="0">
                <a:solidFill>
                  <a:schemeClr val="bg1"/>
                </a:solidFill>
              </a:endParaRPr>
            </a:p>
          </p:txBody>
        </p:sp>
        <p:sp>
          <p:nvSpPr>
            <p:cNvPr id="15" name="TextBox 14"/>
            <p:cNvSpPr txBox="1"/>
            <p:nvPr/>
          </p:nvSpPr>
          <p:spPr>
            <a:xfrm>
              <a:off x="6726445" y="1957366"/>
              <a:ext cx="1527983" cy="215444"/>
            </a:xfrm>
            <a:prstGeom prst="rect">
              <a:avLst/>
            </a:prstGeom>
            <a:noFill/>
          </p:spPr>
          <p:txBody>
            <a:bodyPr wrap="none" rtlCol="0">
              <a:spAutoFit/>
            </a:bodyPr>
            <a:lstStyle/>
            <a:p>
              <a:pPr algn="ctr"/>
              <a:r>
                <a:rPr lang="en-US" sz="800" dirty="0" smtClean="0">
                  <a:solidFill>
                    <a:schemeClr val="bg1"/>
                  </a:solidFill>
                </a:rPr>
                <a:t>VALUE-ADDED ESTIMATES</a:t>
              </a:r>
              <a:endParaRPr lang="en-US" sz="800" dirty="0">
                <a:solidFill>
                  <a:schemeClr val="bg1"/>
                </a:solidFill>
              </a:endParaRPr>
            </a:p>
          </p:txBody>
        </p:sp>
        <p:sp>
          <p:nvSpPr>
            <p:cNvPr id="16" name="TextBox 15"/>
            <p:cNvSpPr txBox="1"/>
            <p:nvPr/>
          </p:nvSpPr>
          <p:spPr>
            <a:xfrm>
              <a:off x="1423986" y="1623997"/>
              <a:ext cx="3795714" cy="323165"/>
            </a:xfrm>
            <a:prstGeom prst="rect">
              <a:avLst/>
            </a:prstGeom>
            <a:noFill/>
            <a:ln w="12700">
              <a:solidFill>
                <a:schemeClr val="bg1">
                  <a:lumMod val="50000"/>
                </a:schemeClr>
              </a:solidFill>
            </a:ln>
          </p:spPr>
          <p:txBody>
            <a:bodyPr wrap="square" tIns="45720" bIns="91440" rtlCol="0">
              <a:spAutoFit/>
            </a:bodyPr>
            <a:lstStyle/>
            <a:p>
              <a:pPr algn="ctr"/>
              <a:r>
                <a:rPr lang="en-US" sz="1200" b="1" dirty="0" smtClean="0">
                  <a:solidFill>
                    <a:schemeClr val="tx1">
                      <a:lumMod val="65000"/>
                      <a:lumOff val="35000"/>
                    </a:schemeClr>
                  </a:solidFill>
                </a:rPr>
                <a:t>Past Academic Year 2010-2011</a:t>
              </a:r>
              <a:endParaRPr lang="en-US" sz="1200" b="1" dirty="0">
                <a:solidFill>
                  <a:schemeClr val="tx1">
                    <a:lumMod val="65000"/>
                    <a:lumOff val="35000"/>
                  </a:schemeClr>
                </a:solidFill>
              </a:endParaRPr>
            </a:p>
          </p:txBody>
        </p:sp>
        <p:sp>
          <p:nvSpPr>
            <p:cNvPr id="17" name="TextBox 16"/>
            <p:cNvSpPr txBox="1"/>
            <p:nvPr/>
          </p:nvSpPr>
          <p:spPr>
            <a:xfrm>
              <a:off x="5214934" y="1623998"/>
              <a:ext cx="3781429" cy="323165"/>
            </a:xfrm>
            <a:prstGeom prst="rect">
              <a:avLst/>
            </a:prstGeom>
            <a:noFill/>
            <a:ln w="12700">
              <a:solidFill>
                <a:schemeClr val="bg1">
                  <a:lumMod val="50000"/>
                </a:schemeClr>
              </a:solidFill>
            </a:ln>
          </p:spPr>
          <p:txBody>
            <a:bodyPr wrap="square" tIns="45720" bIns="91440" rtlCol="0">
              <a:spAutoFit/>
            </a:bodyPr>
            <a:lstStyle/>
            <a:p>
              <a:pPr algn="ctr"/>
              <a:r>
                <a:rPr lang="en-US" sz="1200" b="1" dirty="0" smtClean="0">
                  <a:solidFill>
                    <a:schemeClr val="tx1">
                      <a:lumMod val="65000"/>
                      <a:lumOff val="35000"/>
                    </a:schemeClr>
                  </a:solidFill>
                </a:rPr>
                <a:t>Up-To-3-Year Average</a:t>
              </a:r>
              <a:endParaRPr lang="en-US" sz="1200" b="1" dirty="0">
                <a:solidFill>
                  <a:schemeClr val="tx1">
                    <a:lumMod val="65000"/>
                    <a:lumOff val="35000"/>
                  </a:schemeClr>
                </a:solidFill>
              </a:endParaRPr>
            </a:p>
          </p:txBody>
        </p:sp>
        <p:sp>
          <p:nvSpPr>
            <p:cNvPr id="18" name="TextBox 17"/>
            <p:cNvSpPr txBox="1"/>
            <p:nvPr/>
          </p:nvSpPr>
          <p:spPr>
            <a:xfrm>
              <a:off x="2090677" y="2135959"/>
              <a:ext cx="269626" cy="276999"/>
            </a:xfrm>
            <a:prstGeom prst="rect">
              <a:avLst/>
            </a:prstGeom>
            <a:noFill/>
          </p:spPr>
          <p:txBody>
            <a:bodyPr wrap="none" rtlCol="0">
              <a:spAutoFit/>
            </a:bodyPr>
            <a:lstStyle/>
            <a:p>
              <a:pPr algn="ctr"/>
              <a:r>
                <a:rPr lang="en-US" sz="1200" dirty="0" smtClean="0">
                  <a:solidFill>
                    <a:schemeClr val="bg1"/>
                  </a:solidFill>
                </a:rPr>
                <a:t>1</a:t>
              </a:r>
              <a:endParaRPr lang="en-US" sz="1200" dirty="0">
                <a:solidFill>
                  <a:schemeClr val="bg1"/>
                </a:solidFill>
              </a:endParaRPr>
            </a:p>
          </p:txBody>
        </p:sp>
        <p:sp>
          <p:nvSpPr>
            <p:cNvPr id="19" name="TextBox 18"/>
            <p:cNvSpPr txBox="1"/>
            <p:nvPr/>
          </p:nvSpPr>
          <p:spPr>
            <a:xfrm>
              <a:off x="2836008" y="2135959"/>
              <a:ext cx="269626" cy="276999"/>
            </a:xfrm>
            <a:prstGeom prst="rect">
              <a:avLst/>
            </a:prstGeom>
            <a:noFill/>
          </p:spPr>
          <p:txBody>
            <a:bodyPr wrap="none" rtlCol="0">
              <a:spAutoFit/>
            </a:bodyPr>
            <a:lstStyle/>
            <a:p>
              <a:pPr algn="ctr"/>
              <a:r>
                <a:rPr lang="en-US" sz="1200" dirty="0" smtClean="0">
                  <a:solidFill>
                    <a:schemeClr val="bg1"/>
                  </a:solidFill>
                </a:rPr>
                <a:t>2</a:t>
              </a:r>
              <a:endParaRPr lang="en-US" sz="1200" dirty="0">
                <a:solidFill>
                  <a:schemeClr val="bg1"/>
                </a:solidFill>
              </a:endParaRPr>
            </a:p>
          </p:txBody>
        </p:sp>
        <p:sp>
          <p:nvSpPr>
            <p:cNvPr id="20" name="TextBox 19"/>
            <p:cNvSpPr txBox="1"/>
            <p:nvPr/>
          </p:nvSpPr>
          <p:spPr>
            <a:xfrm>
              <a:off x="3555142" y="2145484"/>
              <a:ext cx="269626" cy="276999"/>
            </a:xfrm>
            <a:prstGeom prst="rect">
              <a:avLst/>
            </a:prstGeom>
            <a:noFill/>
          </p:spPr>
          <p:txBody>
            <a:bodyPr wrap="none" rtlCol="0">
              <a:spAutoFit/>
            </a:bodyPr>
            <a:lstStyle/>
            <a:p>
              <a:pPr algn="ctr"/>
              <a:r>
                <a:rPr lang="en-US" sz="1200" dirty="0" smtClean="0">
                  <a:solidFill>
                    <a:schemeClr val="bg1"/>
                  </a:solidFill>
                </a:rPr>
                <a:t>3</a:t>
              </a:r>
              <a:endParaRPr lang="en-US" sz="1200" dirty="0">
                <a:solidFill>
                  <a:schemeClr val="bg1"/>
                </a:solidFill>
              </a:endParaRPr>
            </a:p>
          </p:txBody>
        </p:sp>
        <p:sp>
          <p:nvSpPr>
            <p:cNvPr id="21" name="TextBox 20"/>
            <p:cNvSpPr txBox="1"/>
            <p:nvPr/>
          </p:nvSpPr>
          <p:spPr>
            <a:xfrm>
              <a:off x="4283804" y="2133578"/>
              <a:ext cx="269626" cy="276999"/>
            </a:xfrm>
            <a:prstGeom prst="rect">
              <a:avLst/>
            </a:prstGeom>
            <a:noFill/>
          </p:spPr>
          <p:txBody>
            <a:bodyPr wrap="none" rtlCol="0">
              <a:spAutoFit/>
            </a:bodyPr>
            <a:lstStyle/>
            <a:p>
              <a:pPr algn="ctr"/>
              <a:r>
                <a:rPr lang="en-US" sz="1200" dirty="0" smtClean="0">
                  <a:solidFill>
                    <a:schemeClr val="bg1"/>
                  </a:solidFill>
                </a:rPr>
                <a:t>4</a:t>
              </a:r>
              <a:endParaRPr lang="en-US" sz="1200" dirty="0">
                <a:solidFill>
                  <a:schemeClr val="bg1"/>
                </a:solidFill>
              </a:endParaRPr>
            </a:p>
          </p:txBody>
        </p:sp>
        <p:sp>
          <p:nvSpPr>
            <p:cNvPr id="22" name="TextBox 21"/>
            <p:cNvSpPr txBox="1"/>
            <p:nvPr/>
          </p:nvSpPr>
          <p:spPr>
            <a:xfrm>
              <a:off x="4993416" y="2131196"/>
              <a:ext cx="269626" cy="276999"/>
            </a:xfrm>
            <a:prstGeom prst="rect">
              <a:avLst/>
            </a:prstGeom>
            <a:noFill/>
          </p:spPr>
          <p:txBody>
            <a:bodyPr wrap="none" rtlCol="0">
              <a:spAutoFit/>
            </a:bodyPr>
            <a:lstStyle/>
            <a:p>
              <a:pPr algn="ctr"/>
              <a:r>
                <a:rPr lang="en-US" sz="1200" dirty="0" smtClean="0">
                  <a:solidFill>
                    <a:schemeClr val="bg1"/>
                  </a:solidFill>
                </a:rPr>
                <a:t>5</a:t>
              </a:r>
              <a:endParaRPr lang="en-US" sz="1200" dirty="0">
                <a:solidFill>
                  <a:schemeClr val="bg1"/>
                </a:solidFill>
              </a:endParaRPr>
            </a:p>
          </p:txBody>
        </p:sp>
        <p:sp>
          <p:nvSpPr>
            <p:cNvPr id="23" name="TextBox 22"/>
            <p:cNvSpPr txBox="1"/>
            <p:nvPr/>
          </p:nvSpPr>
          <p:spPr>
            <a:xfrm>
              <a:off x="5869719" y="2135957"/>
              <a:ext cx="269626" cy="276999"/>
            </a:xfrm>
            <a:prstGeom prst="rect">
              <a:avLst/>
            </a:prstGeom>
            <a:noFill/>
          </p:spPr>
          <p:txBody>
            <a:bodyPr wrap="none" rtlCol="0">
              <a:spAutoFit/>
            </a:bodyPr>
            <a:lstStyle/>
            <a:p>
              <a:pPr algn="ctr"/>
              <a:r>
                <a:rPr lang="en-US" sz="1200" dirty="0" smtClean="0">
                  <a:solidFill>
                    <a:schemeClr val="bg1"/>
                  </a:solidFill>
                </a:rPr>
                <a:t>1</a:t>
              </a:r>
              <a:endParaRPr lang="en-US" sz="1200" dirty="0">
                <a:solidFill>
                  <a:schemeClr val="bg1"/>
                </a:solidFill>
              </a:endParaRPr>
            </a:p>
          </p:txBody>
        </p:sp>
        <p:sp>
          <p:nvSpPr>
            <p:cNvPr id="24" name="TextBox 23"/>
            <p:cNvSpPr txBox="1"/>
            <p:nvPr/>
          </p:nvSpPr>
          <p:spPr>
            <a:xfrm>
              <a:off x="6615050" y="2135957"/>
              <a:ext cx="269626" cy="276999"/>
            </a:xfrm>
            <a:prstGeom prst="rect">
              <a:avLst/>
            </a:prstGeom>
            <a:noFill/>
          </p:spPr>
          <p:txBody>
            <a:bodyPr wrap="none" rtlCol="0">
              <a:spAutoFit/>
            </a:bodyPr>
            <a:lstStyle/>
            <a:p>
              <a:pPr algn="ctr"/>
              <a:r>
                <a:rPr lang="en-US" sz="1200" dirty="0" smtClean="0">
                  <a:solidFill>
                    <a:schemeClr val="bg1"/>
                  </a:solidFill>
                </a:rPr>
                <a:t>2</a:t>
              </a:r>
              <a:endParaRPr lang="en-US" sz="1200" dirty="0">
                <a:solidFill>
                  <a:schemeClr val="bg1"/>
                </a:solidFill>
              </a:endParaRPr>
            </a:p>
          </p:txBody>
        </p:sp>
        <p:sp>
          <p:nvSpPr>
            <p:cNvPr id="25" name="TextBox 24"/>
            <p:cNvSpPr txBox="1"/>
            <p:nvPr/>
          </p:nvSpPr>
          <p:spPr>
            <a:xfrm>
              <a:off x="7334184" y="2145482"/>
              <a:ext cx="269626" cy="276999"/>
            </a:xfrm>
            <a:prstGeom prst="rect">
              <a:avLst/>
            </a:prstGeom>
            <a:noFill/>
          </p:spPr>
          <p:txBody>
            <a:bodyPr wrap="none" rtlCol="0">
              <a:spAutoFit/>
            </a:bodyPr>
            <a:lstStyle/>
            <a:p>
              <a:pPr algn="ctr"/>
              <a:r>
                <a:rPr lang="en-US" sz="1200" dirty="0" smtClean="0">
                  <a:solidFill>
                    <a:schemeClr val="bg1"/>
                  </a:solidFill>
                </a:rPr>
                <a:t>3</a:t>
              </a:r>
              <a:endParaRPr lang="en-US" sz="1200" dirty="0">
                <a:solidFill>
                  <a:schemeClr val="bg1"/>
                </a:solidFill>
              </a:endParaRPr>
            </a:p>
          </p:txBody>
        </p:sp>
        <p:sp>
          <p:nvSpPr>
            <p:cNvPr id="26" name="TextBox 25"/>
            <p:cNvSpPr txBox="1"/>
            <p:nvPr/>
          </p:nvSpPr>
          <p:spPr>
            <a:xfrm>
              <a:off x="8062846" y="2133576"/>
              <a:ext cx="269626" cy="276999"/>
            </a:xfrm>
            <a:prstGeom prst="rect">
              <a:avLst/>
            </a:prstGeom>
            <a:noFill/>
          </p:spPr>
          <p:txBody>
            <a:bodyPr wrap="none" rtlCol="0">
              <a:spAutoFit/>
            </a:bodyPr>
            <a:lstStyle/>
            <a:p>
              <a:pPr algn="ctr"/>
              <a:r>
                <a:rPr lang="en-US" sz="1200" dirty="0" smtClean="0">
                  <a:solidFill>
                    <a:schemeClr val="bg1"/>
                  </a:solidFill>
                </a:rPr>
                <a:t>4</a:t>
              </a:r>
              <a:endParaRPr lang="en-US" sz="1200" dirty="0">
                <a:solidFill>
                  <a:schemeClr val="bg1"/>
                </a:solidFill>
              </a:endParaRPr>
            </a:p>
          </p:txBody>
        </p:sp>
        <p:sp>
          <p:nvSpPr>
            <p:cNvPr id="27" name="TextBox 26"/>
            <p:cNvSpPr txBox="1"/>
            <p:nvPr/>
          </p:nvSpPr>
          <p:spPr>
            <a:xfrm>
              <a:off x="8772458" y="2131194"/>
              <a:ext cx="269626" cy="276999"/>
            </a:xfrm>
            <a:prstGeom prst="rect">
              <a:avLst/>
            </a:prstGeom>
            <a:noFill/>
          </p:spPr>
          <p:txBody>
            <a:bodyPr wrap="none" rtlCol="0">
              <a:spAutoFit/>
            </a:bodyPr>
            <a:lstStyle/>
            <a:p>
              <a:pPr algn="ctr"/>
              <a:r>
                <a:rPr lang="en-US" sz="1200" dirty="0" smtClean="0">
                  <a:solidFill>
                    <a:schemeClr val="bg1"/>
                  </a:solidFill>
                </a:rPr>
                <a:t>5</a:t>
              </a:r>
              <a:endParaRPr lang="en-US" sz="1200" dirty="0">
                <a:solidFill>
                  <a:schemeClr val="bg1"/>
                </a:solidFill>
              </a:endParaRPr>
            </a:p>
          </p:txBody>
        </p:sp>
        <p:sp>
          <p:nvSpPr>
            <p:cNvPr id="28" name="TextBox 27"/>
            <p:cNvSpPr txBox="1"/>
            <p:nvPr/>
          </p:nvSpPr>
          <p:spPr>
            <a:xfrm>
              <a:off x="126997" y="2518233"/>
              <a:ext cx="1128835" cy="338554"/>
            </a:xfrm>
            <a:prstGeom prst="rect">
              <a:avLst/>
            </a:prstGeom>
            <a:solidFill>
              <a:srgbClr val="2C5A8C"/>
            </a:solidFill>
          </p:spPr>
          <p:txBody>
            <a:bodyPr wrap="none" rtlCol="0">
              <a:spAutoFit/>
            </a:bodyPr>
            <a:lstStyle/>
            <a:p>
              <a:r>
                <a:rPr lang="en-US" sz="1600" b="1" dirty="0" smtClean="0">
                  <a:solidFill>
                    <a:schemeClr val="bg1"/>
                  </a:solidFill>
                  <a:latin typeface="Arial" pitchFamily="34" charset="0"/>
                  <a:cs typeface="Arial" pitchFamily="34" charset="0"/>
                </a:rPr>
                <a:t>READING</a:t>
              </a:r>
              <a:endParaRPr lang="en-US" sz="1600" b="1" dirty="0">
                <a:solidFill>
                  <a:schemeClr val="bg1"/>
                </a:solidFill>
                <a:latin typeface="Arial" pitchFamily="34" charset="0"/>
                <a:cs typeface="Arial" pitchFamily="34" charset="0"/>
              </a:endParaRPr>
            </a:p>
          </p:txBody>
        </p:sp>
        <p:sp>
          <p:nvSpPr>
            <p:cNvPr id="29" name="TextBox 28"/>
            <p:cNvSpPr txBox="1"/>
            <p:nvPr/>
          </p:nvSpPr>
          <p:spPr>
            <a:xfrm>
              <a:off x="1295522" y="2519347"/>
              <a:ext cx="2596352" cy="338554"/>
            </a:xfrm>
            <a:prstGeom prst="rect">
              <a:avLst/>
            </a:prstGeom>
            <a:noFill/>
          </p:spPr>
          <p:txBody>
            <a:bodyPr wrap="none" rtlCol="0">
              <a:spAutoFit/>
            </a:bodyPr>
            <a:lstStyle/>
            <a:p>
              <a:r>
                <a:rPr lang="en-US" sz="1600" b="1" dirty="0" smtClean="0"/>
                <a:t>Grade-Level</a:t>
              </a:r>
              <a:r>
                <a:rPr lang="en-US" sz="1600" dirty="0" smtClean="0"/>
                <a:t> Value-Added</a:t>
              </a:r>
              <a:endParaRPr lang="en-US" sz="1600" dirty="0"/>
            </a:p>
          </p:txBody>
        </p:sp>
        <p:sp>
          <p:nvSpPr>
            <p:cNvPr id="30" name="Rectangle 29"/>
            <p:cNvSpPr/>
            <p:nvPr/>
          </p:nvSpPr>
          <p:spPr>
            <a:xfrm>
              <a:off x="2222345"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949221"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676097"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402973"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129850"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001389"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28265"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455141"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182017"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8908894"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224731"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951607"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678483"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405359"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132236"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003775"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730651"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7457527"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8184403"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8911280"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222350"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949226"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3676102"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402978"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129855"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001394"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728270"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7455146"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8182022"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8908899"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5210175" y="2416950"/>
              <a:ext cx="47625" cy="211693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1428750" y="2987657"/>
              <a:ext cx="0" cy="146685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120900" y="2987657"/>
              <a:ext cx="0" cy="1463675"/>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886450" y="2987657"/>
              <a:ext cx="0" cy="146685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2219969"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2946845"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3673721"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4400597"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5127474"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5999013"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725889"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452765"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179641"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8906518"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fontScale="90000"/>
          </a:bodyPr>
          <a:lstStyle/>
          <a:p>
            <a:r>
              <a:rPr lang="en-US" dirty="0" smtClean="0"/>
              <a:t>What Does “Up-To-3-Year Average” Mean?</a:t>
            </a:r>
            <a:endParaRPr lang="en-US" dirty="0"/>
          </a:p>
        </p:txBody>
      </p:sp>
      <p:sp>
        <p:nvSpPr>
          <p:cNvPr id="3" name="Content Placeholder 2"/>
          <p:cNvSpPr>
            <a:spLocks noGrp="1"/>
          </p:cNvSpPr>
          <p:nvPr>
            <p:ph sz="quarter" idx="1"/>
          </p:nvPr>
        </p:nvSpPr>
        <p:spPr>
          <a:xfrm>
            <a:off x="612648" y="4757189"/>
            <a:ext cx="8153400" cy="1585739"/>
          </a:xfrm>
        </p:spPr>
        <p:txBody>
          <a:bodyPr>
            <a:normAutofit fontScale="92500" lnSpcReduction="20000"/>
          </a:bodyPr>
          <a:lstStyle/>
          <a:p>
            <a:r>
              <a:rPr lang="en-US" dirty="0" smtClean="0"/>
              <a:t>Which grade-level teaching team…</a:t>
            </a:r>
          </a:p>
          <a:p>
            <a:pPr lvl="1"/>
            <a:r>
              <a:rPr lang="en-US" dirty="0" smtClean="0"/>
              <a:t>Was most effective in the 2010-2011 school year?</a:t>
            </a:r>
          </a:p>
          <a:p>
            <a:pPr lvl="1"/>
            <a:r>
              <a:rPr lang="en-US" dirty="0" smtClean="0"/>
              <a:t>Was most effective over the past three school years?</a:t>
            </a:r>
          </a:p>
          <a:p>
            <a:pPr lvl="1"/>
            <a:r>
              <a:rPr lang="en-US" dirty="0" smtClean="0"/>
              <a:t>Was more effective in 2010-2011 than in the past?</a:t>
            </a:r>
            <a:endParaRPr lang="en-US" dirty="0"/>
          </a:p>
        </p:txBody>
      </p:sp>
      <p:sp>
        <p:nvSpPr>
          <p:cNvPr id="4" name="TextBox 3"/>
          <p:cNvSpPr txBox="1"/>
          <p:nvPr/>
        </p:nvSpPr>
        <p:spPr>
          <a:xfrm>
            <a:off x="1514480" y="3038457"/>
            <a:ext cx="532518" cy="307777"/>
          </a:xfrm>
          <a:prstGeom prst="rect">
            <a:avLst/>
          </a:prstGeom>
          <a:noFill/>
        </p:spPr>
        <p:txBody>
          <a:bodyPr wrap="none" rtlCol="0">
            <a:spAutoFit/>
          </a:bodyPr>
          <a:lstStyle/>
          <a:p>
            <a:pPr algn="ctr"/>
            <a:r>
              <a:rPr lang="en-US" sz="1400" dirty="0" smtClean="0"/>
              <a:t>48.5</a:t>
            </a:r>
            <a:endParaRPr lang="en-US" sz="1400" dirty="0"/>
          </a:p>
        </p:txBody>
      </p:sp>
      <p:sp>
        <p:nvSpPr>
          <p:cNvPr id="5" name="TextBox 4"/>
          <p:cNvSpPr txBox="1"/>
          <p:nvPr/>
        </p:nvSpPr>
        <p:spPr>
          <a:xfrm>
            <a:off x="1517655" y="3527407"/>
            <a:ext cx="532518" cy="307777"/>
          </a:xfrm>
          <a:prstGeom prst="rect">
            <a:avLst/>
          </a:prstGeom>
          <a:noFill/>
        </p:spPr>
        <p:txBody>
          <a:bodyPr wrap="none" rtlCol="0">
            <a:spAutoFit/>
          </a:bodyPr>
          <a:lstStyle/>
          <a:p>
            <a:pPr algn="ctr"/>
            <a:r>
              <a:rPr lang="en-US" sz="1400" dirty="0" smtClean="0"/>
              <a:t>44.5</a:t>
            </a:r>
            <a:endParaRPr lang="en-US" sz="1400" dirty="0"/>
          </a:p>
        </p:txBody>
      </p:sp>
      <p:sp>
        <p:nvSpPr>
          <p:cNvPr id="6" name="TextBox 5"/>
          <p:cNvSpPr txBox="1"/>
          <p:nvPr/>
        </p:nvSpPr>
        <p:spPr>
          <a:xfrm>
            <a:off x="5260975" y="3038457"/>
            <a:ext cx="631904" cy="307777"/>
          </a:xfrm>
          <a:prstGeom prst="rect">
            <a:avLst/>
          </a:prstGeom>
          <a:noFill/>
        </p:spPr>
        <p:txBody>
          <a:bodyPr wrap="none" rtlCol="0">
            <a:spAutoFit/>
          </a:bodyPr>
          <a:lstStyle/>
          <a:p>
            <a:r>
              <a:rPr lang="en-US" sz="1400" dirty="0" smtClean="0"/>
              <a:t>146.0</a:t>
            </a:r>
            <a:endParaRPr lang="en-US" sz="1400" dirty="0"/>
          </a:p>
        </p:txBody>
      </p:sp>
      <p:sp>
        <p:nvSpPr>
          <p:cNvPr id="7" name="TextBox 6"/>
          <p:cNvSpPr txBox="1"/>
          <p:nvPr/>
        </p:nvSpPr>
        <p:spPr>
          <a:xfrm>
            <a:off x="5260975" y="3527407"/>
            <a:ext cx="631904" cy="307777"/>
          </a:xfrm>
          <a:prstGeom prst="rect">
            <a:avLst/>
          </a:prstGeom>
          <a:noFill/>
        </p:spPr>
        <p:txBody>
          <a:bodyPr wrap="none" rtlCol="0">
            <a:spAutoFit/>
          </a:bodyPr>
          <a:lstStyle/>
          <a:p>
            <a:r>
              <a:rPr lang="en-US" sz="1400" dirty="0" smtClean="0"/>
              <a:t>141.1</a:t>
            </a:r>
            <a:endParaRPr lang="en-US" sz="1400" dirty="0"/>
          </a:p>
        </p:txBody>
      </p:sp>
      <p:sp>
        <p:nvSpPr>
          <p:cNvPr id="74" name="TextBox 73"/>
          <p:cNvSpPr txBox="1"/>
          <p:nvPr/>
        </p:nvSpPr>
        <p:spPr>
          <a:xfrm>
            <a:off x="1509718" y="4029096"/>
            <a:ext cx="532518" cy="307777"/>
          </a:xfrm>
          <a:prstGeom prst="rect">
            <a:avLst/>
          </a:prstGeom>
          <a:noFill/>
        </p:spPr>
        <p:txBody>
          <a:bodyPr wrap="none" rtlCol="0">
            <a:spAutoFit/>
          </a:bodyPr>
          <a:lstStyle/>
          <a:p>
            <a:pPr algn="ctr"/>
            <a:r>
              <a:rPr lang="en-US" sz="1400" dirty="0" smtClean="0"/>
              <a:t>46.0</a:t>
            </a:r>
            <a:endParaRPr lang="en-US" sz="1400" dirty="0"/>
          </a:p>
        </p:txBody>
      </p:sp>
      <p:sp>
        <p:nvSpPr>
          <p:cNvPr id="75" name="TextBox 74"/>
          <p:cNvSpPr txBox="1"/>
          <p:nvPr/>
        </p:nvSpPr>
        <p:spPr>
          <a:xfrm>
            <a:off x="5256213" y="4029096"/>
            <a:ext cx="631904" cy="307777"/>
          </a:xfrm>
          <a:prstGeom prst="rect">
            <a:avLst/>
          </a:prstGeom>
          <a:noFill/>
        </p:spPr>
        <p:txBody>
          <a:bodyPr wrap="none" rtlCol="0">
            <a:spAutoFit/>
          </a:bodyPr>
          <a:lstStyle/>
          <a:p>
            <a:r>
              <a:rPr lang="en-US" sz="1400" dirty="0" smtClean="0"/>
              <a:t>147.8</a:t>
            </a:r>
            <a:endParaRPr lang="en-US" sz="1400" dirty="0"/>
          </a:p>
        </p:txBody>
      </p:sp>
      <p:grpSp>
        <p:nvGrpSpPr>
          <p:cNvPr id="76" name="Group 178"/>
          <p:cNvGrpSpPr/>
          <p:nvPr/>
        </p:nvGrpSpPr>
        <p:grpSpPr>
          <a:xfrm>
            <a:off x="3981691" y="3496471"/>
            <a:ext cx="1001210" cy="463821"/>
            <a:chOff x="3455074" y="3496471"/>
            <a:chExt cx="1001210" cy="463821"/>
          </a:xfrm>
        </p:grpSpPr>
        <p:sp>
          <p:nvSpPr>
            <p:cNvPr id="77" name="Teardrop 76"/>
            <p:cNvSpPr/>
            <p:nvPr/>
          </p:nvSpPr>
          <p:spPr>
            <a:xfrm rot="8100000">
              <a:off x="3781098" y="3496471"/>
              <a:ext cx="362282" cy="370418"/>
            </a:xfrm>
            <a:prstGeom prst="teardrop">
              <a:avLst/>
            </a:prstGeom>
            <a:solidFill>
              <a:srgbClr val="70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8" name="Straight Connector 77"/>
            <p:cNvCxnSpPr/>
            <p:nvPr/>
          </p:nvCxnSpPr>
          <p:spPr>
            <a:xfrm>
              <a:off x="3455074" y="3960292"/>
              <a:ext cx="100121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3727587" y="3505182"/>
              <a:ext cx="470000" cy="338554"/>
            </a:xfrm>
            <a:prstGeom prst="rect">
              <a:avLst/>
            </a:prstGeom>
            <a:noFill/>
          </p:spPr>
          <p:txBody>
            <a:bodyPr wrap="none" rtlCol="0">
              <a:spAutoFit/>
            </a:bodyPr>
            <a:lstStyle/>
            <a:p>
              <a:r>
                <a:rPr lang="en-US" sz="1600" b="1" dirty="0" smtClean="0"/>
                <a:t>4.1</a:t>
              </a:r>
              <a:endParaRPr lang="en-US" sz="1600" b="1" dirty="0"/>
            </a:p>
          </p:txBody>
        </p:sp>
      </p:grpSp>
      <p:grpSp>
        <p:nvGrpSpPr>
          <p:cNvPr id="80" name="Group 184"/>
          <p:cNvGrpSpPr/>
          <p:nvPr/>
        </p:nvGrpSpPr>
        <p:grpSpPr>
          <a:xfrm>
            <a:off x="5714610" y="3493296"/>
            <a:ext cx="655537" cy="463821"/>
            <a:chOff x="8214594" y="3493296"/>
            <a:chExt cx="655537" cy="463821"/>
          </a:xfrm>
        </p:grpSpPr>
        <p:cxnSp>
          <p:nvCxnSpPr>
            <p:cNvPr id="81" name="Straight Connector 80"/>
            <p:cNvCxnSpPr/>
            <p:nvPr/>
          </p:nvCxnSpPr>
          <p:spPr>
            <a:xfrm>
              <a:off x="8507247" y="3957117"/>
              <a:ext cx="36288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ardrop 81"/>
            <p:cNvSpPr/>
            <p:nvPr/>
          </p:nvSpPr>
          <p:spPr>
            <a:xfrm rot="8100000">
              <a:off x="8268105" y="3493296"/>
              <a:ext cx="362282" cy="370418"/>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p:cNvSpPr txBox="1"/>
            <p:nvPr/>
          </p:nvSpPr>
          <p:spPr>
            <a:xfrm>
              <a:off x="8214594" y="3502007"/>
              <a:ext cx="470000" cy="338554"/>
            </a:xfrm>
            <a:prstGeom prst="rect">
              <a:avLst/>
            </a:prstGeom>
            <a:noFill/>
          </p:spPr>
          <p:txBody>
            <a:bodyPr wrap="none" rtlCol="0">
              <a:spAutoFit/>
            </a:bodyPr>
            <a:lstStyle/>
            <a:p>
              <a:r>
                <a:rPr lang="en-US" sz="1600" b="1" dirty="0" smtClean="0"/>
                <a:t>0.9</a:t>
              </a:r>
              <a:endParaRPr lang="en-US" sz="1600" b="1" dirty="0"/>
            </a:p>
          </p:txBody>
        </p:sp>
      </p:grpSp>
      <p:grpSp>
        <p:nvGrpSpPr>
          <p:cNvPr id="84" name="Group 175"/>
          <p:cNvGrpSpPr/>
          <p:nvPr/>
        </p:nvGrpSpPr>
        <p:grpSpPr>
          <a:xfrm>
            <a:off x="3431894" y="3004346"/>
            <a:ext cx="1128200" cy="462684"/>
            <a:chOff x="2477039" y="3004346"/>
            <a:chExt cx="1128200" cy="462684"/>
          </a:xfrm>
        </p:grpSpPr>
        <p:cxnSp>
          <p:nvCxnSpPr>
            <p:cNvPr id="85" name="Straight Connector 84"/>
            <p:cNvCxnSpPr>
              <a:endCxn id="10" idx="2"/>
            </p:cNvCxnSpPr>
            <p:nvPr/>
          </p:nvCxnSpPr>
          <p:spPr>
            <a:xfrm>
              <a:off x="2477039" y="3467030"/>
              <a:ext cx="11282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ardrop 85"/>
            <p:cNvSpPr/>
            <p:nvPr/>
          </p:nvSpPr>
          <p:spPr>
            <a:xfrm rot="8100000">
              <a:off x="2876057" y="3004346"/>
              <a:ext cx="362282" cy="370418"/>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822546" y="3013057"/>
              <a:ext cx="470000" cy="338554"/>
            </a:xfrm>
            <a:prstGeom prst="rect">
              <a:avLst/>
            </a:prstGeom>
            <a:noFill/>
          </p:spPr>
          <p:txBody>
            <a:bodyPr wrap="none" rtlCol="0">
              <a:spAutoFit/>
            </a:bodyPr>
            <a:lstStyle/>
            <a:p>
              <a:r>
                <a:rPr lang="en-US" sz="1600" b="1" dirty="0" smtClean="0"/>
                <a:t>3.4</a:t>
              </a:r>
              <a:endParaRPr lang="en-US" sz="1600" b="1" dirty="0"/>
            </a:p>
          </p:txBody>
        </p:sp>
      </p:grpSp>
      <p:grpSp>
        <p:nvGrpSpPr>
          <p:cNvPr id="88" name="Group 183"/>
          <p:cNvGrpSpPr/>
          <p:nvPr/>
        </p:nvGrpSpPr>
        <p:grpSpPr>
          <a:xfrm>
            <a:off x="7529332" y="3001171"/>
            <a:ext cx="584521" cy="466996"/>
            <a:chOff x="6348784" y="3001171"/>
            <a:chExt cx="584521" cy="466996"/>
          </a:xfrm>
        </p:grpSpPr>
        <p:cxnSp>
          <p:nvCxnSpPr>
            <p:cNvPr id="89" name="Straight Connector 88"/>
            <p:cNvCxnSpPr/>
            <p:nvPr/>
          </p:nvCxnSpPr>
          <p:spPr>
            <a:xfrm>
              <a:off x="6348784" y="3468167"/>
              <a:ext cx="58452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ardrop 89"/>
            <p:cNvSpPr/>
            <p:nvPr/>
          </p:nvSpPr>
          <p:spPr>
            <a:xfrm rot="8100000">
              <a:off x="6462200" y="3001171"/>
              <a:ext cx="362282" cy="370418"/>
            </a:xfrm>
            <a:prstGeom prst="teardrop">
              <a:avLst/>
            </a:prstGeom>
            <a:solidFill>
              <a:srgbClr val="70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Box 90"/>
            <p:cNvSpPr txBox="1"/>
            <p:nvPr/>
          </p:nvSpPr>
          <p:spPr>
            <a:xfrm>
              <a:off x="6408689" y="3009882"/>
              <a:ext cx="470000" cy="338554"/>
            </a:xfrm>
            <a:prstGeom prst="rect">
              <a:avLst/>
            </a:prstGeom>
            <a:noFill/>
          </p:spPr>
          <p:txBody>
            <a:bodyPr wrap="none" rtlCol="0">
              <a:spAutoFit/>
            </a:bodyPr>
            <a:lstStyle/>
            <a:p>
              <a:r>
                <a:rPr lang="en-US" sz="1600" b="1" dirty="0" smtClean="0"/>
                <a:t>3.5</a:t>
              </a:r>
              <a:endParaRPr lang="en-US" sz="1600" b="1" dirty="0"/>
            </a:p>
          </p:txBody>
        </p:sp>
      </p:grpSp>
      <p:grpSp>
        <p:nvGrpSpPr>
          <p:cNvPr id="92" name="Group 179"/>
          <p:cNvGrpSpPr/>
          <p:nvPr/>
        </p:nvGrpSpPr>
        <p:grpSpPr>
          <a:xfrm>
            <a:off x="4195823" y="3994985"/>
            <a:ext cx="931759" cy="460646"/>
            <a:chOff x="2795369" y="3994985"/>
            <a:chExt cx="931759" cy="460646"/>
          </a:xfrm>
        </p:grpSpPr>
        <p:cxnSp>
          <p:nvCxnSpPr>
            <p:cNvPr id="93" name="Straight Connector 92"/>
            <p:cNvCxnSpPr/>
            <p:nvPr/>
          </p:nvCxnSpPr>
          <p:spPr>
            <a:xfrm>
              <a:off x="2795369" y="4455631"/>
              <a:ext cx="931759"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ardrop 93"/>
            <p:cNvSpPr/>
            <p:nvPr/>
          </p:nvSpPr>
          <p:spPr>
            <a:xfrm rot="8100000">
              <a:off x="3161838" y="3994985"/>
              <a:ext cx="362282" cy="370418"/>
            </a:xfrm>
            <a:prstGeom prst="teardrop">
              <a:avLst/>
            </a:prstGeom>
            <a:solidFill>
              <a:srgbClr val="70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extBox 94"/>
            <p:cNvSpPr txBox="1"/>
            <p:nvPr/>
          </p:nvSpPr>
          <p:spPr>
            <a:xfrm>
              <a:off x="3108327" y="4003696"/>
              <a:ext cx="470000" cy="338554"/>
            </a:xfrm>
            <a:prstGeom prst="rect">
              <a:avLst/>
            </a:prstGeom>
            <a:noFill/>
          </p:spPr>
          <p:txBody>
            <a:bodyPr wrap="none" rtlCol="0">
              <a:spAutoFit/>
            </a:bodyPr>
            <a:lstStyle/>
            <a:p>
              <a:r>
                <a:rPr lang="en-US" sz="1600" b="1" dirty="0" smtClean="0"/>
                <a:t>4.4</a:t>
              </a:r>
              <a:endParaRPr lang="en-US" sz="1600" b="1" dirty="0"/>
            </a:p>
          </p:txBody>
        </p:sp>
      </p:grpSp>
      <p:grpSp>
        <p:nvGrpSpPr>
          <p:cNvPr id="96" name="Group 185"/>
          <p:cNvGrpSpPr/>
          <p:nvPr/>
        </p:nvGrpSpPr>
        <p:grpSpPr>
          <a:xfrm>
            <a:off x="6944810" y="3991810"/>
            <a:ext cx="700268" cy="466996"/>
            <a:chOff x="6493424" y="3991810"/>
            <a:chExt cx="700268" cy="466996"/>
          </a:xfrm>
        </p:grpSpPr>
        <p:cxnSp>
          <p:nvCxnSpPr>
            <p:cNvPr id="97" name="Straight Connector 96"/>
            <p:cNvCxnSpPr/>
            <p:nvPr/>
          </p:nvCxnSpPr>
          <p:spPr>
            <a:xfrm>
              <a:off x="6493424" y="4458806"/>
              <a:ext cx="70026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ardrop 97"/>
            <p:cNvSpPr/>
            <p:nvPr/>
          </p:nvSpPr>
          <p:spPr>
            <a:xfrm rot="8100000">
              <a:off x="6657484" y="3991810"/>
              <a:ext cx="362282" cy="370418"/>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p:cNvSpPr txBox="1"/>
            <p:nvPr/>
          </p:nvSpPr>
          <p:spPr>
            <a:xfrm>
              <a:off x="6603973" y="4000521"/>
              <a:ext cx="470000" cy="338554"/>
            </a:xfrm>
            <a:prstGeom prst="rect">
              <a:avLst/>
            </a:prstGeom>
            <a:noFill/>
          </p:spPr>
          <p:txBody>
            <a:bodyPr wrap="none" rtlCol="0">
              <a:spAutoFit/>
            </a:bodyPr>
            <a:lstStyle/>
            <a:p>
              <a:r>
                <a:rPr lang="en-US" sz="1600" b="1" dirty="0" smtClean="0"/>
                <a:t>2.8</a:t>
              </a:r>
              <a:endParaRPr lang="en-US" sz="1600" b="1" dirty="0"/>
            </a:p>
          </p:txBody>
        </p:sp>
      </p:grpSp>
      <p:sp>
        <p:nvSpPr>
          <p:cNvPr id="100" name="TextBox 99"/>
          <p:cNvSpPr txBox="1"/>
          <p:nvPr/>
        </p:nvSpPr>
        <p:spPr>
          <a:xfrm>
            <a:off x="161924" y="3047984"/>
            <a:ext cx="926857" cy="338554"/>
          </a:xfrm>
          <a:prstGeom prst="rect">
            <a:avLst/>
          </a:prstGeom>
          <a:noFill/>
        </p:spPr>
        <p:txBody>
          <a:bodyPr wrap="none" rtlCol="0">
            <a:spAutoFit/>
          </a:bodyPr>
          <a:lstStyle/>
          <a:p>
            <a:r>
              <a:rPr lang="en-US" sz="1600" dirty="0" smtClean="0"/>
              <a:t>Grade 4</a:t>
            </a:r>
            <a:endParaRPr lang="en-US" sz="1600" dirty="0"/>
          </a:p>
        </p:txBody>
      </p:sp>
      <p:sp>
        <p:nvSpPr>
          <p:cNvPr id="101" name="TextBox 100"/>
          <p:cNvSpPr txBox="1"/>
          <p:nvPr/>
        </p:nvSpPr>
        <p:spPr>
          <a:xfrm>
            <a:off x="161924" y="3548047"/>
            <a:ext cx="926857" cy="338554"/>
          </a:xfrm>
          <a:prstGeom prst="rect">
            <a:avLst/>
          </a:prstGeom>
          <a:noFill/>
        </p:spPr>
        <p:txBody>
          <a:bodyPr wrap="none" rtlCol="0">
            <a:spAutoFit/>
          </a:bodyPr>
          <a:lstStyle/>
          <a:p>
            <a:r>
              <a:rPr lang="en-US" sz="1600" dirty="0" smtClean="0"/>
              <a:t>Grade 5</a:t>
            </a:r>
            <a:endParaRPr lang="en-US" sz="1600" dirty="0"/>
          </a:p>
        </p:txBody>
      </p:sp>
      <p:sp>
        <p:nvSpPr>
          <p:cNvPr id="102" name="TextBox 101"/>
          <p:cNvSpPr txBox="1"/>
          <p:nvPr/>
        </p:nvSpPr>
        <p:spPr>
          <a:xfrm>
            <a:off x="161924" y="4048109"/>
            <a:ext cx="926857" cy="338554"/>
          </a:xfrm>
          <a:prstGeom prst="rect">
            <a:avLst/>
          </a:prstGeom>
          <a:noFill/>
        </p:spPr>
        <p:txBody>
          <a:bodyPr wrap="none" rtlCol="0">
            <a:spAutoFit/>
          </a:bodyPr>
          <a:lstStyle/>
          <a:p>
            <a:r>
              <a:rPr lang="en-US" sz="1600" dirty="0" smtClean="0"/>
              <a:t>Grade 6</a:t>
            </a:r>
            <a:endParaRPr lang="en-US" sz="16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77"/>
          <p:cNvGrpSpPr/>
          <p:nvPr/>
        </p:nvGrpSpPr>
        <p:grpSpPr>
          <a:xfrm>
            <a:off x="0" y="1585913"/>
            <a:ext cx="9144000" cy="5272087"/>
            <a:chOff x="0" y="1585913"/>
            <a:chExt cx="9144000" cy="5272087"/>
          </a:xfrm>
        </p:grpSpPr>
        <p:sp>
          <p:nvSpPr>
            <p:cNvPr id="7" name="Rectangle 6"/>
            <p:cNvSpPr/>
            <p:nvPr/>
          </p:nvSpPr>
          <p:spPr>
            <a:xfrm>
              <a:off x="0" y="1585913"/>
              <a:ext cx="9144000" cy="5272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4301" y="3971894"/>
              <a:ext cx="8882062" cy="4857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9063" y="2981255"/>
              <a:ext cx="8882062" cy="4857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26233" y="1947845"/>
              <a:ext cx="8879655" cy="47763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382441" y="1943078"/>
              <a:ext cx="805028" cy="461665"/>
            </a:xfrm>
            <a:prstGeom prst="rect">
              <a:avLst/>
            </a:prstGeom>
            <a:noFill/>
          </p:spPr>
          <p:txBody>
            <a:bodyPr wrap="none" rtlCol="0">
              <a:spAutoFit/>
            </a:bodyPr>
            <a:lstStyle/>
            <a:p>
              <a:pPr algn="ctr"/>
              <a:r>
                <a:rPr lang="en-US" sz="800" dirty="0" smtClean="0">
                  <a:solidFill>
                    <a:schemeClr val="bg1"/>
                  </a:solidFill>
                </a:rPr>
                <a:t>NUMBER OF</a:t>
              </a:r>
            </a:p>
            <a:p>
              <a:pPr algn="ctr"/>
              <a:r>
                <a:rPr lang="en-US" sz="800" dirty="0" smtClean="0">
                  <a:solidFill>
                    <a:schemeClr val="bg1"/>
                  </a:solidFill>
                </a:rPr>
                <a:t>STUDENTS</a:t>
              </a:r>
            </a:p>
            <a:p>
              <a:pPr algn="ctr"/>
              <a:r>
                <a:rPr lang="en-US" sz="800" dirty="0" smtClean="0">
                  <a:solidFill>
                    <a:schemeClr val="bg1"/>
                  </a:solidFill>
                </a:rPr>
                <a:t>(WEIGHTED)</a:t>
              </a:r>
              <a:endParaRPr lang="en-US" sz="800" dirty="0">
                <a:solidFill>
                  <a:schemeClr val="bg1"/>
                </a:solidFill>
              </a:endParaRPr>
            </a:p>
          </p:txBody>
        </p:sp>
        <p:sp>
          <p:nvSpPr>
            <p:cNvPr id="12" name="TextBox 11"/>
            <p:cNvSpPr txBox="1"/>
            <p:nvPr/>
          </p:nvSpPr>
          <p:spPr>
            <a:xfrm>
              <a:off x="5163866" y="1943075"/>
              <a:ext cx="805028" cy="461665"/>
            </a:xfrm>
            <a:prstGeom prst="rect">
              <a:avLst/>
            </a:prstGeom>
            <a:noFill/>
          </p:spPr>
          <p:txBody>
            <a:bodyPr wrap="none" rtlCol="0">
              <a:spAutoFit/>
            </a:bodyPr>
            <a:lstStyle/>
            <a:p>
              <a:pPr algn="ctr"/>
              <a:r>
                <a:rPr lang="en-US" sz="800" dirty="0" smtClean="0">
                  <a:solidFill>
                    <a:schemeClr val="bg1"/>
                  </a:solidFill>
                </a:rPr>
                <a:t>NUMBER OF</a:t>
              </a:r>
            </a:p>
            <a:p>
              <a:pPr algn="ctr"/>
              <a:r>
                <a:rPr lang="en-US" sz="800" dirty="0" smtClean="0">
                  <a:solidFill>
                    <a:schemeClr val="bg1"/>
                  </a:solidFill>
                </a:rPr>
                <a:t>STUDENTS</a:t>
              </a:r>
            </a:p>
            <a:p>
              <a:pPr algn="ctr"/>
              <a:r>
                <a:rPr lang="en-US" sz="800" dirty="0" smtClean="0">
                  <a:solidFill>
                    <a:schemeClr val="bg1"/>
                  </a:solidFill>
                </a:rPr>
                <a:t>(WEIGHTED)</a:t>
              </a:r>
              <a:endParaRPr lang="en-US" sz="800" dirty="0">
                <a:solidFill>
                  <a:schemeClr val="bg1"/>
                </a:solidFill>
              </a:endParaRPr>
            </a:p>
          </p:txBody>
        </p:sp>
        <p:sp>
          <p:nvSpPr>
            <p:cNvPr id="13" name="TextBox 12"/>
            <p:cNvSpPr txBox="1"/>
            <p:nvPr/>
          </p:nvSpPr>
          <p:spPr>
            <a:xfrm>
              <a:off x="2959306" y="1957366"/>
              <a:ext cx="1527983" cy="215444"/>
            </a:xfrm>
            <a:prstGeom prst="rect">
              <a:avLst/>
            </a:prstGeom>
            <a:noFill/>
          </p:spPr>
          <p:txBody>
            <a:bodyPr wrap="none" rtlCol="0">
              <a:spAutoFit/>
            </a:bodyPr>
            <a:lstStyle/>
            <a:p>
              <a:pPr algn="ctr"/>
              <a:r>
                <a:rPr lang="en-US" sz="800" dirty="0" smtClean="0">
                  <a:solidFill>
                    <a:schemeClr val="bg1"/>
                  </a:solidFill>
                </a:rPr>
                <a:t>VALUE-ADDED ESTIMATES</a:t>
              </a:r>
              <a:endParaRPr lang="en-US" sz="800" dirty="0">
                <a:solidFill>
                  <a:schemeClr val="bg1"/>
                </a:solidFill>
              </a:endParaRPr>
            </a:p>
          </p:txBody>
        </p:sp>
        <p:sp>
          <p:nvSpPr>
            <p:cNvPr id="14" name="TextBox 13"/>
            <p:cNvSpPr txBox="1"/>
            <p:nvPr/>
          </p:nvSpPr>
          <p:spPr>
            <a:xfrm>
              <a:off x="6726445" y="1957366"/>
              <a:ext cx="1527983" cy="215444"/>
            </a:xfrm>
            <a:prstGeom prst="rect">
              <a:avLst/>
            </a:prstGeom>
            <a:noFill/>
          </p:spPr>
          <p:txBody>
            <a:bodyPr wrap="none" rtlCol="0">
              <a:spAutoFit/>
            </a:bodyPr>
            <a:lstStyle/>
            <a:p>
              <a:pPr algn="ctr"/>
              <a:r>
                <a:rPr lang="en-US" sz="800" dirty="0" smtClean="0">
                  <a:solidFill>
                    <a:schemeClr val="bg1"/>
                  </a:solidFill>
                </a:rPr>
                <a:t>VALUE-ADDED ESTIMATES</a:t>
              </a:r>
              <a:endParaRPr lang="en-US" sz="800" dirty="0">
                <a:solidFill>
                  <a:schemeClr val="bg1"/>
                </a:solidFill>
              </a:endParaRPr>
            </a:p>
          </p:txBody>
        </p:sp>
        <p:sp>
          <p:nvSpPr>
            <p:cNvPr id="15" name="TextBox 14"/>
            <p:cNvSpPr txBox="1"/>
            <p:nvPr/>
          </p:nvSpPr>
          <p:spPr>
            <a:xfrm>
              <a:off x="1423986" y="1623997"/>
              <a:ext cx="3795714" cy="323165"/>
            </a:xfrm>
            <a:prstGeom prst="rect">
              <a:avLst/>
            </a:prstGeom>
            <a:noFill/>
            <a:ln w="12700">
              <a:solidFill>
                <a:schemeClr val="bg1">
                  <a:lumMod val="50000"/>
                </a:schemeClr>
              </a:solidFill>
            </a:ln>
          </p:spPr>
          <p:txBody>
            <a:bodyPr wrap="square" tIns="45720" bIns="91440" rtlCol="0">
              <a:spAutoFit/>
            </a:bodyPr>
            <a:lstStyle/>
            <a:p>
              <a:pPr algn="ctr"/>
              <a:r>
                <a:rPr lang="en-US" sz="1200" b="1" dirty="0" smtClean="0">
                  <a:solidFill>
                    <a:schemeClr val="tx1">
                      <a:lumMod val="65000"/>
                      <a:lumOff val="35000"/>
                    </a:schemeClr>
                  </a:solidFill>
                </a:rPr>
                <a:t>Past Academic Year 2010-2011</a:t>
              </a:r>
              <a:endParaRPr lang="en-US" sz="1200" b="1" dirty="0">
                <a:solidFill>
                  <a:schemeClr val="tx1">
                    <a:lumMod val="65000"/>
                    <a:lumOff val="35000"/>
                  </a:schemeClr>
                </a:solidFill>
              </a:endParaRPr>
            </a:p>
          </p:txBody>
        </p:sp>
        <p:sp>
          <p:nvSpPr>
            <p:cNvPr id="16" name="TextBox 15"/>
            <p:cNvSpPr txBox="1"/>
            <p:nvPr/>
          </p:nvSpPr>
          <p:spPr>
            <a:xfrm>
              <a:off x="5214934" y="1623998"/>
              <a:ext cx="3781429" cy="323165"/>
            </a:xfrm>
            <a:prstGeom prst="rect">
              <a:avLst/>
            </a:prstGeom>
            <a:noFill/>
            <a:ln w="12700">
              <a:solidFill>
                <a:schemeClr val="bg1">
                  <a:lumMod val="50000"/>
                </a:schemeClr>
              </a:solidFill>
            </a:ln>
          </p:spPr>
          <p:txBody>
            <a:bodyPr wrap="square" tIns="45720" bIns="91440" rtlCol="0">
              <a:spAutoFit/>
            </a:bodyPr>
            <a:lstStyle/>
            <a:p>
              <a:pPr algn="ctr"/>
              <a:r>
                <a:rPr lang="en-US" sz="1200" b="1" dirty="0" smtClean="0">
                  <a:solidFill>
                    <a:schemeClr val="tx1">
                      <a:lumMod val="65000"/>
                      <a:lumOff val="35000"/>
                    </a:schemeClr>
                  </a:solidFill>
                </a:rPr>
                <a:t>Up-To-3-Year Average</a:t>
              </a:r>
              <a:endParaRPr lang="en-US" sz="1200" b="1" dirty="0">
                <a:solidFill>
                  <a:schemeClr val="tx1">
                    <a:lumMod val="65000"/>
                    <a:lumOff val="35000"/>
                  </a:schemeClr>
                </a:solidFill>
              </a:endParaRPr>
            </a:p>
          </p:txBody>
        </p:sp>
        <p:sp>
          <p:nvSpPr>
            <p:cNvPr id="17" name="TextBox 16"/>
            <p:cNvSpPr txBox="1"/>
            <p:nvPr/>
          </p:nvSpPr>
          <p:spPr>
            <a:xfrm>
              <a:off x="2090677" y="2135959"/>
              <a:ext cx="269626" cy="276999"/>
            </a:xfrm>
            <a:prstGeom prst="rect">
              <a:avLst/>
            </a:prstGeom>
            <a:noFill/>
          </p:spPr>
          <p:txBody>
            <a:bodyPr wrap="none" rtlCol="0">
              <a:spAutoFit/>
            </a:bodyPr>
            <a:lstStyle/>
            <a:p>
              <a:pPr algn="ctr"/>
              <a:r>
                <a:rPr lang="en-US" sz="1200" dirty="0" smtClean="0">
                  <a:solidFill>
                    <a:schemeClr val="bg1"/>
                  </a:solidFill>
                </a:rPr>
                <a:t>1</a:t>
              </a:r>
              <a:endParaRPr lang="en-US" sz="1200" dirty="0">
                <a:solidFill>
                  <a:schemeClr val="bg1"/>
                </a:solidFill>
              </a:endParaRPr>
            </a:p>
          </p:txBody>
        </p:sp>
        <p:sp>
          <p:nvSpPr>
            <p:cNvPr id="18" name="TextBox 17"/>
            <p:cNvSpPr txBox="1"/>
            <p:nvPr/>
          </p:nvSpPr>
          <p:spPr>
            <a:xfrm>
              <a:off x="2836008" y="2135959"/>
              <a:ext cx="269626" cy="276999"/>
            </a:xfrm>
            <a:prstGeom prst="rect">
              <a:avLst/>
            </a:prstGeom>
            <a:noFill/>
          </p:spPr>
          <p:txBody>
            <a:bodyPr wrap="none" rtlCol="0">
              <a:spAutoFit/>
            </a:bodyPr>
            <a:lstStyle/>
            <a:p>
              <a:pPr algn="ctr"/>
              <a:r>
                <a:rPr lang="en-US" sz="1200" dirty="0" smtClean="0">
                  <a:solidFill>
                    <a:schemeClr val="bg1"/>
                  </a:solidFill>
                </a:rPr>
                <a:t>2</a:t>
              </a:r>
              <a:endParaRPr lang="en-US" sz="1200" dirty="0">
                <a:solidFill>
                  <a:schemeClr val="bg1"/>
                </a:solidFill>
              </a:endParaRPr>
            </a:p>
          </p:txBody>
        </p:sp>
        <p:sp>
          <p:nvSpPr>
            <p:cNvPr id="19" name="TextBox 18"/>
            <p:cNvSpPr txBox="1"/>
            <p:nvPr/>
          </p:nvSpPr>
          <p:spPr>
            <a:xfrm>
              <a:off x="3555142" y="2145484"/>
              <a:ext cx="269626" cy="276999"/>
            </a:xfrm>
            <a:prstGeom prst="rect">
              <a:avLst/>
            </a:prstGeom>
            <a:noFill/>
          </p:spPr>
          <p:txBody>
            <a:bodyPr wrap="none" rtlCol="0">
              <a:spAutoFit/>
            </a:bodyPr>
            <a:lstStyle/>
            <a:p>
              <a:pPr algn="ctr"/>
              <a:r>
                <a:rPr lang="en-US" sz="1200" dirty="0" smtClean="0">
                  <a:solidFill>
                    <a:schemeClr val="bg1"/>
                  </a:solidFill>
                </a:rPr>
                <a:t>3</a:t>
              </a:r>
              <a:endParaRPr lang="en-US" sz="1200" dirty="0">
                <a:solidFill>
                  <a:schemeClr val="bg1"/>
                </a:solidFill>
              </a:endParaRPr>
            </a:p>
          </p:txBody>
        </p:sp>
        <p:sp>
          <p:nvSpPr>
            <p:cNvPr id="20" name="TextBox 19"/>
            <p:cNvSpPr txBox="1"/>
            <p:nvPr/>
          </p:nvSpPr>
          <p:spPr>
            <a:xfrm>
              <a:off x="4283804" y="2133578"/>
              <a:ext cx="269626" cy="276999"/>
            </a:xfrm>
            <a:prstGeom prst="rect">
              <a:avLst/>
            </a:prstGeom>
            <a:noFill/>
          </p:spPr>
          <p:txBody>
            <a:bodyPr wrap="none" rtlCol="0">
              <a:spAutoFit/>
            </a:bodyPr>
            <a:lstStyle/>
            <a:p>
              <a:pPr algn="ctr"/>
              <a:r>
                <a:rPr lang="en-US" sz="1200" dirty="0" smtClean="0">
                  <a:solidFill>
                    <a:schemeClr val="bg1"/>
                  </a:solidFill>
                </a:rPr>
                <a:t>4</a:t>
              </a:r>
              <a:endParaRPr lang="en-US" sz="1200" dirty="0">
                <a:solidFill>
                  <a:schemeClr val="bg1"/>
                </a:solidFill>
              </a:endParaRPr>
            </a:p>
          </p:txBody>
        </p:sp>
        <p:sp>
          <p:nvSpPr>
            <p:cNvPr id="21" name="TextBox 20"/>
            <p:cNvSpPr txBox="1"/>
            <p:nvPr/>
          </p:nvSpPr>
          <p:spPr>
            <a:xfrm>
              <a:off x="4993416" y="2131196"/>
              <a:ext cx="269626" cy="276999"/>
            </a:xfrm>
            <a:prstGeom prst="rect">
              <a:avLst/>
            </a:prstGeom>
            <a:noFill/>
          </p:spPr>
          <p:txBody>
            <a:bodyPr wrap="none" rtlCol="0">
              <a:spAutoFit/>
            </a:bodyPr>
            <a:lstStyle/>
            <a:p>
              <a:pPr algn="ctr"/>
              <a:r>
                <a:rPr lang="en-US" sz="1200" dirty="0" smtClean="0">
                  <a:solidFill>
                    <a:schemeClr val="bg1"/>
                  </a:solidFill>
                </a:rPr>
                <a:t>5</a:t>
              </a:r>
              <a:endParaRPr lang="en-US" sz="1200" dirty="0">
                <a:solidFill>
                  <a:schemeClr val="bg1"/>
                </a:solidFill>
              </a:endParaRPr>
            </a:p>
          </p:txBody>
        </p:sp>
        <p:sp>
          <p:nvSpPr>
            <p:cNvPr id="22" name="TextBox 21"/>
            <p:cNvSpPr txBox="1"/>
            <p:nvPr/>
          </p:nvSpPr>
          <p:spPr>
            <a:xfrm>
              <a:off x="5869719" y="2135957"/>
              <a:ext cx="269626" cy="276999"/>
            </a:xfrm>
            <a:prstGeom prst="rect">
              <a:avLst/>
            </a:prstGeom>
            <a:noFill/>
          </p:spPr>
          <p:txBody>
            <a:bodyPr wrap="none" rtlCol="0">
              <a:spAutoFit/>
            </a:bodyPr>
            <a:lstStyle/>
            <a:p>
              <a:pPr algn="ctr"/>
              <a:r>
                <a:rPr lang="en-US" sz="1200" dirty="0" smtClean="0">
                  <a:solidFill>
                    <a:schemeClr val="bg1"/>
                  </a:solidFill>
                </a:rPr>
                <a:t>1</a:t>
              </a:r>
              <a:endParaRPr lang="en-US" sz="1200" dirty="0">
                <a:solidFill>
                  <a:schemeClr val="bg1"/>
                </a:solidFill>
              </a:endParaRPr>
            </a:p>
          </p:txBody>
        </p:sp>
        <p:sp>
          <p:nvSpPr>
            <p:cNvPr id="23" name="TextBox 22"/>
            <p:cNvSpPr txBox="1"/>
            <p:nvPr/>
          </p:nvSpPr>
          <p:spPr>
            <a:xfrm>
              <a:off x="6615050" y="2135957"/>
              <a:ext cx="269626" cy="276999"/>
            </a:xfrm>
            <a:prstGeom prst="rect">
              <a:avLst/>
            </a:prstGeom>
            <a:noFill/>
          </p:spPr>
          <p:txBody>
            <a:bodyPr wrap="none" rtlCol="0">
              <a:spAutoFit/>
            </a:bodyPr>
            <a:lstStyle/>
            <a:p>
              <a:pPr algn="ctr"/>
              <a:r>
                <a:rPr lang="en-US" sz="1200" dirty="0" smtClean="0">
                  <a:solidFill>
                    <a:schemeClr val="bg1"/>
                  </a:solidFill>
                </a:rPr>
                <a:t>2</a:t>
              </a:r>
              <a:endParaRPr lang="en-US" sz="1200" dirty="0">
                <a:solidFill>
                  <a:schemeClr val="bg1"/>
                </a:solidFill>
              </a:endParaRPr>
            </a:p>
          </p:txBody>
        </p:sp>
        <p:sp>
          <p:nvSpPr>
            <p:cNvPr id="24" name="TextBox 23"/>
            <p:cNvSpPr txBox="1"/>
            <p:nvPr/>
          </p:nvSpPr>
          <p:spPr>
            <a:xfrm>
              <a:off x="7334184" y="2145482"/>
              <a:ext cx="269626" cy="276999"/>
            </a:xfrm>
            <a:prstGeom prst="rect">
              <a:avLst/>
            </a:prstGeom>
            <a:noFill/>
          </p:spPr>
          <p:txBody>
            <a:bodyPr wrap="none" rtlCol="0">
              <a:spAutoFit/>
            </a:bodyPr>
            <a:lstStyle/>
            <a:p>
              <a:pPr algn="ctr"/>
              <a:r>
                <a:rPr lang="en-US" sz="1200" dirty="0" smtClean="0">
                  <a:solidFill>
                    <a:schemeClr val="bg1"/>
                  </a:solidFill>
                </a:rPr>
                <a:t>3</a:t>
              </a:r>
              <a:endParaRPr lang="en-US" sz="1200" dirty="0">
                <a:solidFill>
                  <a:schemeClr val="bg1"/>
                </a:solidFill>
              </a:endParaRPr>
            </a:p>
          </p:txBody>
        </p:sp>
        <p:sp>
          <p:nvSpPr>
            <p:cNvPr id="25" name="TextBox 24"/>
            <p:cNvSpPr txBox="1"/>
            <p:nvPr/>
          </p:nvSpPr>
          <p:spPr>
            <a:xfrm>
              <a:off x="8062846" y="2133576"/>
              <a:ext cx="269626" cy="276999"/>
            </a:xfrm>
            <a:prstGeom prst="rect">
              <a:avLst/>
            </a:prstGeom>
            <a:noFill/>
          </p:spPr>
          <p:txBody>
            <a:bodyPr wrap="none" rtlCol="0">
              <a:spAutoFit/>
            </a:bodyPr>
            <a:lstStyle/>
            <a:p>
              <a:pPr algn="ctr"/>
              <a:r>
                <a:rPr lang="en-US" sz="1200" dirty="0" smtClean="0">
                  <a:solidFill>
                    <a:schemeClr val="bg1"/>
                  </a:solidFill>
                </a:rPr>
                <a:t>4</a:t>
              </a:r>
              <a:endParaRPr lang="en-US" sz="1200" dirty="0">
                <a:solidFill>
                  <a:schemeClr val="bg1"/>
                </a:solidFill>
              </a:endParaRPr>
            </a:p>
          </p:txBody>
        </p:sp>
        <p:sp>
          <p:nvSpPr>
            <p:cNvPr id="26" name="TextBox 25"/>
            <p:cNvSpPr txBox="1"/>
            <p:nvPr/>
          </p:nvSpPr>
          <p:spPr>
            <a:xfrm>
              <a:off x="8772458" y="2131194"/>
              <a:ext cx="269626" cy="276999"/>
            </a:xfrm>
            <a:prstGeom prst="rect">
              <a:avLst/>
            </a:prstGeom>
            <a:noFill/>
          </p:spPr>
          <p:txBody>
            <a:bodyPr wrap="none" rtlCol="0">
              <a:spAutoFit/>
            </a:bodyPr>
            <a:lstStyle/>
            <a:p>
              <a:pPr algn="ctr"/>
              <a:r>
                <a:rPr lang="en-US" sz="1200" dirty="0" smtClean="0">
                  <a:solidFill>
                    <a:schemeClr val="bg1"/>
                  </a:solidFill>
                </a:rPr>
                <a:t>5</a:t>
              </a:r>
              <a:endParaRPr lang="en-US" sz="1200" dirty="0">
                <a:solidFill>
                  <a:schemeClr val="bg1"/>
                </a:solidFill>
              </a:endParaRPr>
            </a:p>
          </p:txBody>
        </p:sp>
        <p:sp>
          <p:nvSpPr>
            <p:cNvPr id="27" name="TextBox 26"/>
            <p:cNvSpPr txBox="1"/>
            <p:nvPr/>
          </p:nvSpPr>
          <p:spPr>
            <a:xfrm>
              <a:off x="126997" y="2518233"/>
              <a:ext cx="1128835" cy="338554"/>
            </a:xfrm>
            <a:prstGeom prst="rect">
              <a:avLst/>
            </a:prstGeom>
            <a:solidFill>
              <a:srgbClr val="2C5A8C"/>
            </a:solidFill>
          </p:spPr>
          <p:txBody>
            <a:bodyPr wrap="none" rtlCol="0">
              <a:spAutoFit/>
            </a:bodyPr>
            <a:lstStyle/>
            <a:p>
              <a:r>
                <a:rPr lang="en-US" sz="1600" b="1" dirty="0" smtClean="0">
                  <a:solidFill>
                    <a:schemeClr val="bg1"/>
                  </a:solidFill>
                  <a:latin typeface="Arial" pitchFamily="34" charset="0"/>
                  <a:cs typeface="Arial" pitchFamily="34" charset="0"/>
                </a:rPr>
                <a:t>READING</a:t>
              </a:r>
              <a:endParaRPr lang="en-US" sz="1600" b="1" dirty="0">
                <a:solidFill>
                  <a:schemeClr val="bg1"/>
                </a:solidFill>
                <a:latin typeface="Arial" pitchFamily="34" charset="0"/>
                <a:cs typeface="Arial" pitchFamily="34" charset="0"/>
              </a:endParaRPr>
            </a:p>
          </p:txBody>
        </p:sp>
        <p:sp>
          <p:nvSpPr>
            <p:cNvPr id="28" name="TextBox 27"/>
            <p:cNvSpPr txBox="1"/>
            <p:nvPr/>
          </p:nvSpPr>
          <p:spPr>
            <a:xfrm>
              <a:off x="126992" y="4761556"/>
              <a:ext cx="763595" cy="338554"/>
            </a:xfrm>
            <a:prstGeom prst="rect">
              <a:avLst/>
            </a:prstGeom>
            <a:solidFill>
              <a:srgbClr val="BD723B"/>
            </a:solidFill>
          </p:spPr>
          <p:txBody>
            <a:bodyPr wrap="square" rtlCol="0">
              <a:spAutoFit/>
            </a:bodyPr>
            <a:lstStyle/>
            <a:p>
              <a:pPr algn="ctr"/>
              <a:r>
                <a:rPr lang="en-US" sz="1600" b="1" dirty="0" smtClean="0">
                  <a:solidFill>
                    <a:schemeClr val="bg1"/>
                  </a:solidFill>
                  <a:latin typeface="Arial" pitchFamily="34" charset="0"/>
                  <a:cs typeface="Arial" pitchFamily="34" charset="0"/>
                </a:rPr>
                <a:t>MATH</a:t>
              </a:r>
              <a:endParaRPr lang="en-US" sz="1600" b="1" dirty="0">
                <a:solidFill>
                  <a:schemeClr val="bg1"/>
                </a:solidFill>
                <a:latin typeface="Arial" pitchFamily="34" charset="0"/>
                <a:cs typeface="Arial" pitchFamily="34" charset="0"/>
              </a:endParaRPr>
            </a:p>
          </p:txBody>
        </p:sp>
        <p:sp>
          <p:nvSpPr>
            <p:cNvPr id="29" name="TextBox 28"/>
            <p:cNvSpPr txBox="1"/>
            <p:nvPr/>
          </p:nvSpPr>
          <p:spPr>
            <a:xfrm>
              <a:off x="1295522" y="2519347"/>
              <a:ext cx="2596352" cy="338554"/>
            </a:xfrm>
            <a:prstGeom prst="rect">
              <a:avLst/>
            </a:prstGeom>
            <a:noFill/>
          </p:spPr>
          <p:txBody>
            <a:bodyPr wrap="none" rtlCol="0">
              <a:spAutoFit/>
            </a:bodyPr>
            <a:lstStyle/>
            <a:p>
              <a:r>
                <a:rPr lang="en-US" sz="1600" b="1" dirty="0" smtClean="0"/>
                <a:t>Grade-Level</a:t>
              </a:r>
              <a:r>
                <a:rPr lang="en-US" sz="1600" dirty="0" smtClean="0"/>
                <a:t> Value-Added</a:t>
              </a:r>
              <a:endParaRPr lang="en-US" sz="1600" dirty="0"/>
            </a:p>
          </p:txBody>
        </p:sp>
        <p:sp>
          <p:nvSpPr>
            <p:cNvPr id="30" name="Rectangle 29"/>
            <p:cNvSpPr/>
            <p:nvPr/>
          </p:nvSpPr>
          <p:spPr>
            <a:xfrm>
              <a:off x="2222345"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949221"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676097"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402973"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129850"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001389"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28265"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455141"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182017"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8908894"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224731"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951607"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678483"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405359"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132236"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003775"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730651"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7457527"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8184403"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8911280"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222350"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949226"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3676102"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402978"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129855"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001394"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728270"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7455146"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8182022"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8908899"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5210175" y="2416950"/>
              <a:ext cx="47625" cy="211693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1428750" y="2987657"/>
              <a:ext cx="0" cy="146685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120900" y="2987657"/>
              <a:ext cx="0" cy="1463675"/>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886450" y="2987657"/>
              <a:ext cx="0" cy="146685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1514480" y="3038457"/>
              <a:ext cx="532518" cy="307777"/>
            </a:xfrm>
            <a:prstGeom prst="rect">
              <a:avLst/>
            </a:prstGeom>
            <a:noFill/>
          </p:spPr>
          <p:txBody>
            <a:bodyPr wrap="none" rtlCol="0">
              <a:spAutoFit/>
            </a:bodyPr>
            <a:lstStyle/>
            <a:p>
              <a:pPr algn="ctr"/>
              <a:r>
                <a:rPr lang="en-US" sz="1400" dirty="0" smtClean="0"/>
                <a:t>58.7</a:t>
              </a:r>
              <a:endParaRPr lang="en-US" sz="1400" dirty="0"/>
            </a:p>
          </p:txBody>
        </p:sp>
        <p:sp>
          <p:nvSpPr>
            <p:cNvPr id="65" name="TextBox 64"/>
            <p:cNvSpPr txBox="1"/>
            <p:nvPr/>
          </p:nvSpPr>
          <p:spPr>
            <a:xfrm>
              <a:off x="1517655" y="3527407"/>
              <a:ext cx="532518" cy="307777"/>
            </a:xfrm>
            <a:prstGeom prst="rect">
              <a:avLst/>
            </a:prstGeom>
            <a:noFill/>
          </p:spPr>
          <p:txBody>
            <a:bodyPr wrap="none" rtlCol="0">
              <a:spAutoFit/>
            </a:bodyPr>
            <a:lstStyle/>
            <a:p>
              <a:pPr algn="ctr"/>
              <a:r>
                <a:rPr lang="en-US" sz="1400" dirty="0" smtClean="0"/>
                <a:t>68.3</a:t>
              </a:r>
              <a:endParaRPr lang="en-US" sz="1400" dirty="0"/>
            </a:p>
          </p:txBody>
        </p:sp>
        <p:sp>
          <p:nvSpPr>
            <p:cNvPr id="66" name="TextBox 65"/>
            <p:cNvSpPr txBox="1"/>
            <p:nvPr/>
          </p:nvSpPr>
          <p:spPr>
            <a:xfrm>
              <a:off x="5260975" y="3038457"/>
              <a:ext cx="631904" cy="307777"/>
            </a:xfrm>
            <a:prstGeom prst="rect">
              <a:avLst/>
            </a:prstGeom>
            <a:noFill/>
          </p:spPr>
          <p:txBody>
            <a:bodyPr wrap="none" rtlCol="0">
              <a:spAutoFit/>
            </a:bodyPr>
            <a:lstStyle/>
            <a:p>
              <a:r>
                <a:rPr lang="en-US" sz="1400" dirty="0" smtClean="0"/>
                <a:t>171.9</a:t>
              </a:r>
              <a:endParaRPr lang="en-US" sz="1400" dirty="0"/>
            </a:p>
          </p:txBody>
        </p:sp>
        <p:sp>
          <p:nvSpPr>
            <p:cNvPr id="67" name="TextBox 66"/>
            <p:cNvSpPr txBox="1"/>
            <p:nvPr/>
          </p:nvSpPr>
          <p:spPr>
            <a:xfrm>
              <a:off x="5260975" y="3527407"/>
              <a:ext cx="631904" cy="307777"/>
            </a:xfrm>
            <a:prstGeom prst="rect">
              <a:avLst/>
            </a:prstGeom>
            <a:noFill/>
          </p:spPr>
          <p:txBody>
            <a:bodyPr wrap="none" rtlCol="0">
              <a:spAutoFit/>
            </a:bodyPr>
            <a:lstStyle/>
            <a:p>
              <a:r>
                <a:rPr lang="en-US" sz="1400" dirty="0" smtClean="0"/>
                <a:t>187.5</a:t>
              </a:r>
              <a:endParaRPr lang="en-US" sz="1400" dirty="0"/>
            </a:p>
          </p:txBody>
        </p:sp>
        <p:sp>
          <p:nvSpPr>
            <p:cNvPr id="68" name="Rectangle 67"/>
            <p:cNvSpPr/>
            <p:nvPr/>
          </p:nvSpPr>
          <p:spPr>
            <a:xfrm>
              <a:off x="2219969"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2946845"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3673721"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400597"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5127474"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5999013"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6725889"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7452765"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8179641"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8906518"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1509718" y="4029096"/>
              <a:ext cx="532518" cy="307777"/>
            </a:xfrm>
            <a:prstGeom prst="rect">
              <a:avLst/>
            </a:prstGeom>
            <a:noFill/>
          </p:spPr>
          <p:txBody>
            <a:bodyPr wrap="none" rtlCol="0">
              <a:spAutoFit/>
            </a:bodyPr>
            <a:lstStyle/>
            <a:p>
              <a:pPr algn="ctr"/>
              <a:r>
                <a:rPr lang="en-US" sz="1400" dirty="0" smtClean="0"/>
                <a:t>55.9</a:t>
              </a:r>
              <a:endParaRPr lang="en-US" sz="1400" dirty="0"/>
            </a:p>
          </p:txBody>
        </p:sp>
        <p:sp>
          <p:nvSpPr>
            <p:cNvPr id="79" name="TextBox 78"/>
            <p:cNvSpPr txBox="1"/>
            <p:nvPr/>
          </p:nvSpPr>
          <p:spPr>
            <a:xfrm>
              <a:off x="5256213" y="4029096"/>
              <a:ext cx="631904" cy="307777"/>
            </a:xfrm>
            <a:prstGeom prst="rect">
              <a:avLst/>
            </a:prstGeom>
            <a:noFill/>
          </p:spPr>
          <p:txBody>
            <a:bodyPr wrap="none" rtlCol="0">
              <a:spAutoFit/>
            </a:bodyPr>
            <a:lstStyle/>
            <a:p>
              <a:r>
                <a:rPr lang="en-US" sz="1400" dirty="0" smtClean="0"/>
                <a:t>200.1</a:t>
              </a:r>
              <a:endParaRPr lang="en-US" sz="1400" dirty="0"/>
            </a:p>
          </p:txBody>
        </p:sp>
        <p:sp>
          <p:nvSpPr>
            <p:cNvPr id="80" name="Rectangle 79"/>
            <p:cNvSpPr/>
            <p:nvPr/>
          </p:nvSpPr>
          <p:spPr>
            <a:xfrm>
              <a:off x="109539" y="6215049"/>
              <a:ext cx="8882062" cy="4857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114301" y="5224410"/>
              <a:ext cx="8882062" cy="4857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p:cNvSpPr txBox="1"/>
            <p:nvPr/>
          </p:nvSpPr>
          <p:spPr>
            <a:xfrm>
              <a:off x="938298" y="4762502"/>
              <a:ext cx="2596352" cy="338554"/>
            </a:xfrm>
            <a:prstGeom prst="rect">
              <a:avLst/>
            </a:prstGeom>
            <a:noFill/>
          </p:spPr>
          <p:txBody>
            <a:bodyPr wrap="none" rtlCol="0">
              <a:spAutoFit/>
            </a:bodyPr>
            <a:lstStyle/>
            <a:p>
              <a:r>
                <a:rPr lang="en-US" sz="1600" b="1" dirty="0" smtClean="0"/>
                <a:t>Grade-Level</a:t>
              </a:r>
              <a:r>
                <a:rPr lang="en-US" sz="1600" dirty="0" smtClean="0"/>
                <a:t> Value-Added</a:t>
              </a:r>
              <a:endParaRPr lang="en-US" sz="1600" dirty="0"/>
            </a:p>
          </p:txBody>
        </p:sp>
        <p:sp>
          <p:nvSpPr>
            <p:cNvPr id="83" name="Rectangle 82"/>
            <p:cNvSpPr/>
            <p:nvPr/>
          </p:nvSpPr>
          <p:spPr>
            <a:xfrm>
              <a:off x="2219969" y="5668575"/>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2946845" y="5668575"/>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3673721" y="5668575"/>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4400597" y="5668575"/>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5127474" y="5668575"/>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5999013" y="5668575"/>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725889" y="5668575"/>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7452765" y="5668575"/>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8179641" y="5668575"/>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8906518" y="5668575"/>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2217588" y="6161493"/>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2944464" y="6161493"/>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3671340" y="6161493"/>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4398216" y="6161493"/>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5125093" y="6161493"/>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5996632" y="6161493"/>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6723508" y="6161493"/>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7450384" y="6161493"/>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8177260" y="6161493"/>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8904137" y="6161493"/>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p:nvPr/>
          </p:nvCxnSpPr>
          <p:spPr>
            <a:xfrm>
              <a:off x="1423988" y="5230812"/>
              <a:ext cx="0" cy="146685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116138" y="5230812"/>
              <a:ext cx="0" cy="1463675"/>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5881688" y="5230812"/>
              <a:ext cx="0" cy="146685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1509718" y="5281612"/>
              <a:ext cx="532518" cy="307777"/>
            </a:xfrm>
            <a:prstGeom prst="rect">
              <a:avLst/>
            </a:prstGeom>
            <a:noFill/>
          </p:spPr>
          <p:txBody>
            <a:bodyPr wrap="none" rtlCol="0">
              <a:spAutoFit/>
            </a:bodyPr>
            <a:lstStyle/>
            <a:p>
              <a:pPr algn="ctr"/>
              <a:r>
                <a:rPr lang="en-US" sz="1400" dirty="0" smtClean="0"/>
                <a:t>58.7</a:t>
              </a:r>
              <a:endParaRPr lang="en-US" sz="1400" dirty="0"/>
            </a:p>
          </p:txBody>
        </p:sp>
        <p:sp>
          <p:nvSpPr>
            <p:cNvPr id="107" name="TextBox 106"/>
            <p:cNvSpPr txBox="1"/>
            <p:nvPr/>
          </p:nvSpPr>
          <p:spPr>
            <a:xfrm>
              <a:off x="1512893" y="5770562"/>
              <a:ext cx="532518" cy="307777"/>
            </a:xfrm>
            <a:prstGeom prst="rect">
              <a:avLst/>
            </a:prstGeom>
            <a:noFill/>
          </p:spPr>
          <p:txBody>
            <a:bodyPr wrap="none" rtlCol="0">
              <a:spAutoFit/>
            </a:bodyPr>
            <a:lstStyle/>
            <a:p>
              <a:pPr algn="ctr"/>
              <a:r>
                <a:rPr lang="en-US" sz="1400" dirty="0" smtClean="0"/>
                <a:t>68.3</a:t>
              </a:r>
              <a:endParaRPr lang="en-US" sz="1400" dirty="0"/>
            </a:p>
          </p:txBody>
        </p:sp>
        <p:sp>
          <p:nvSpPr>
            <p:cNvPr id="108" name="TextBox 107"/>
            <p:cNvSpPr txBox="1"/>
            <p:nvPr/>
          </p:nvSpPr>
          <p:spPr>
            <a:xfrm>
              <a:off x="5256213" y="5281612"/>
              <a:ext cx="631904" cy="307777"/>
            </a:xfrm>
            <a:prstGeom prst="rect">
              <a:avLst/>
            </a:prstGeom>
            <a:noFill/>
          </p:spPr>
          <p:txBody>
            <a:bodyPr wrap="none" rtlCol="0">
              <a:spAutoFit/>
            </a:bodyPr>
            <a:lstStyle/>
            <a:p>
              <a:r>
                <a:rPr lang="en-US" sz="1400" dirty="0" smtClean="0"/>
                <a:t>171.9</a:t>
              </a:r>
              <a:endParaRPr lang="en-US" sz="1400" dirty="0"/>
            </a:p>
          </p:txBody>
        </p:sp>
        <p:sp>
          <p:nvSpPr>
            <p:cNvPr id="109" name="TextBox 108"/>
            <p:cNvSpPr txBox="1"/>
            <p:nvPr/>
          </p:nvSpPr>
          <p:spPr>
            <a:xfrm>
              <a:off x="5256213" y="5770562"/>
              <a:ext cx="631904" cy="307777"/>
            </a:xfrm>
            <a:prstGeom prst="rect">
              <a:avLst/>
            </a:prstGeom>
            <a:noFill/>
          </p:spPr>
          <p:txBody>
            <a:bodyPr wrap="none" rtlCol="0">
              <a:spAutoFit/>
            </a:bodyPr>
            <a:lstStyle/>
            <a:p>
              <a:r>
                <a:rPr lang="en-US" sz="1400" dirty="0" smtClean="0"/>
                <a:t>187.5</a:t>
              </a:r>
              <a:endParaRPr lang="en-US" sz="1400" dirty="0"/>
            </a:p>
          </p:txBody>
        </p:sp>
        <p:sp>
          <p:nvSpPr>
            <p:cNvPr id="110" name="Rectangle 109"/>
            <p:cNvSpPr/>
            <p:nvPr/>
          </p:nvSpPr>
          <p:spPr>
            <a:xfrm>
              <a:off x="2215207" y="6659214"/>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2942083" y="6659214"/>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3668959" y="6659214"/>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4395835" y="6659214"/>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5122712" y="6659214"/>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5994251" y="6659214"/>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6721127" y="6659214"/>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7448003" y="6659214"/>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8174879" y="6659214"/>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8901756" y="6659214"/>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p:cNvSpPr txBox="1"/>
            <p:nvPr/>
          </p:nvSpPr>
          <p:spPr>
            <a:xfrm>
              <a:off x="1504956" y="6272251"/>
              <a:ext cx="532518" cy="307777"/>
            </a:xfrm>
            <a:prstGeom prst="rect">
              <a:avLst/>
            </a:prstGeom>
            <a:noFill/>
          </p:spPr>
          <p:txBody>
            <a:bodyPr wrap="none" rtlCol="0">
              <a:spAutoFit/>
            </a:bodyPr>
            <a:lstStyle/>
            <a:p>
              <a:pPr algn="ctr"/>
              <a:r>
                <a:rPr lang="en-US" sz="1400" dirty="0" smtClean="0"/>
                <a:t>55.9</a:t>
              </a:r>
              <a:endParaRPr lang="en-US" sz="1400" dirty="0"/>
            </a:p>
          </p:txBody>
        </p:sp>
        <p:sp>
          <p:nvSpPr>
            <p:cNvPr id="121" name="TextBox 120"/>
            <p:cNvSpPr txBox="1"/>
            <p:nvPr/>
          </p:nvSpPr>
          <p:spPr>
            <a:xfrm>
              <a:off x="5251451" y="6272251"/>
              <a:ext cx="631904" cy="307777"/>
            </a:xfrm>
            <a:prstGeom prst="rect">
              <a:avLst/>
            </a:prstGeom>
            <a:noFill/>
          </p:spPr>
          <p:txBody>
            <a:bodyPr wrap="none" rtlCol="0">
              <a:spAutoFit/>
            </a:bodyPr>
            <a:lstStyle/>
            <a:p>
              <a:r>
                <a:rPr lang="en-US" sz="1400" dirty="0" smtClean="0"/>
                <a:t>200.1</a:t>
              </a:r>
              <a:endParaRPr lang="en-US" sz="1400" dirty="0"/>
            </a:p>
          </p:txBody>
        </p:sp>
        <p:sp>
          <p:nvSpPr>
            <p:cNvPr id="122" name="Rectangle 121"/>
            <p:cNvSpPr/>
            <p:nvPr/>
          </p:nvSpPr>
          <p:spPr>
            <a:xfrm>
              <a:off x="5210175" y="4691064"/>
              <a:ext cx="50006" cy="20954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3" name="Straight Connector 122"/>
            <p:cNvCxnSpPr/>
            <p:nvPr/>
          </p:nvCxnSpPr>
          <p:spPr>
            <a:xfrm>
              <a:off x="114300" y="4600575"/>
              <a:ext cx="8882063"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normAutofit fontScale="90000"/>
          </a:bodyPr>
          <a:lstStyle/>
          <a:p>
            <a:r>
              <a:rPr lang="en-US" dirty="0" smtClean="0"/>
              <a:t>Page 2 Bottom</a:t>
            </a:r>
            <a:br>
              <a:rPr lang="en-US" dirty="0" smtClean="0"/>
            </a:br>
            <a:r>
              <a:rPr lang="en-US" dirty="0" smtClean="0"/>
              <a:t>Grade-Level Value-Added</a:t>
            </a:r>
            <a:endParaRPr lang="en-US" dirty="0"/>
          </a:p>
        </p:txBody>
      </p:sp>
      <p:grpSp>
        <p:nvGrpSpPr>
          <p:cNvPr id="5" name="Group 178"/>
          <p:cNvGrpSpPr/>
          <p:nvPr/>
        </p:nvGrpSpPr>
        <p:grpSpPr>
          <a:xfrm>
            <a:off x="3236758" y="3496471"/>
            <a:ext cx="1243012" cy="463821"/>
            <a:chOff x="3300415" y="3496471"/>
            <a:chExt cx="1243012" cy="463821"/>
          </a:xfrm>
        </p:grpSpPr>
        <p:sp>
          <p:nvSpPr>
            <p:cNvPr id="125" name="Teardrop 124"/>
            <p:cNvSpPr/>
            <p:nvPr/>
          </p:nvSpPr>
          <p:spPr>
            <a:xfrm rot="8100000">
              <a:off x="3781098" y="3496471"/>
              <a:ext cx="362282" cy="370418"/>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6" name="Straight Connector 125"/>
            <p:cNvCxnSpPr/>
            <p:nvPr/>
          </p:nvCxnSpPr>
          <p:spPr>
            <a:xfrm>
              <a:off x="3300415" y="3960292"/>
              <a:ext cx="124301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3727587" y="3505182"/>
              <a:ext cx="470000" cy="338554"/>
            </a:xfrm>
            <a:prstGeom prst="rect">
              <a:avLst/>
            </a:prstGeom>
            <a:noFill/>
          </p:spPr>
          <p:txBody>
            <a:bodyPr wrap="none" rtlCol="0">
              <a:spAutoFit/>
            </a:bodyPr>
            <a:lstStyle/>
            <a:p>
              <a:r>
                <a:rPr lang="en-US" sz="1600" b="1" dirty="0" smtClean="0"/>
                <a:t>3.3</a:t>
              </a:r>
              <a:endParaRPr lang="en-US" sz="1600" b="1" dirty="0"/>
            </a:p>
          </p:txBody>
        </p:sp>
      </p:grpSp>
      <p:grpSp>
        <p:nvGrpSpPr>
          <p:cNvPr id="6" name="Group 175"/>
          <p:cNvGrpSpPr/>
          <p:nvPr/>
        </p:nvGrpSpPr>
        <p:grpSpPr>
          <a:xfrm>
            <a:off x="2312965" y="3004346"/>
            <a:ext cx="1465256" cy="460646"/>
            <a:chOff x="2312965" y="3004346"/>
            <a:chExt cx="1465256" cy="460646"/>
          </a:xfrm>
        </p:grpSpPr>
        <p:cxnSp>
          <p:nvCxnSpPr>
            <p:cNvPr id="129" name="Straight Connector 128"/>
            <p:cNvCxnSpPr/>
            <p:nvPr/>
          </p:nvCxnSpPr>
          <p:spPr>
            <a:xfrm>
              <a:off x="2312965" y="3464992"/>
              <a:ext cx="146525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Teardrop 129"/>
            <p:cNvSpPr/>
            <p:nvPr/>
          </p:nvSpPr>
          <p:spPr>
            <a:xfrm rot="8100000">
              <a:off x="2876057" y="3004346"/>
              <a:ext cx="362282" cy="370418"/>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TextBox 130"/>
            <p:cNvSpPr txBox="1"/>
            <p:nvPr/>
          </p:nvSpPr>
          <p:spPr>
            <a:xfrm>
              <a:off x="2822546" y="3013057"/>
              <a:ext cx="470000" cy="338554"/>
            </a:xfrm>
            <a:prstGeom prst="rect">
              <a:avLst/>
            </a:prstGeom>
            <a:noFill/>
          </p:spPr>
          <p:txBody>
            <a:bodyPr wrap="none" rtlCol="0">
              <a:spAutoFit/>
            </a:bodyPr>
            <a:lstStyle/>
            <a:p>
              <a:r>
                <a:rPr lang="en-US" sz="1600" b="1" dirty="0" smtClean="0"/>
                <a:t>2.1</a:t>
              </a:r>
              <a:endParaRPr lang="en-US" sz="1600" b="1" dirty="0"/>
            </a:p>
          </p:txBody>
        </p:sp>
      </p:grpSp>
      <p:grpSp>
        <p:nvGrpSpPr>
          <p:cNvPr id="124" name="Group 179"/>
          <p:cNvGrpSpPr/>
          <p:nvPr/>
        </p:nvGrpSpPr>
        <p:grpSpPr>
          <a:xfrm>
            <a:off x="2652713" y="3994985"/>
            <a:ext cx="1411289" cy="460646"/>
            <a:chOff x="2652713" y="3994985"/>
            <a:chExt cx="1411289" cy="460646"/>
          </a:xfrm>
        </p:grpSpPr>
        <p:cxnSp>
          <p:nvCxnSpPr>
            <p:cNvPr id="133" name="Straight Connector 132"/>
            <p:cNvCxnSpPr/>
            <p:nvPr/>
          </p:nvCxnSpPr>
          <p:spPr>
            <a:xfrm>
              <a:off x="2652713" y="4455631"/>
              <a:ext cx="1411289"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ardrop 133"/>
            <p:cNvSpPr/>
            <p:nvPr/>
          </p:nvSpPr>
          <p:spPr>
            <a:xfrm rot="8100000">
              <a:off x="3161838" y="3994985"/>
              <a:ext cx="362282" cy="370418"/>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extBox 134"/>
            <p:cNvSpPr txBox="1"/>
            <p:nvPr/>
          </p:nvSpPr>
          <p:spPr>
            <a:xfrm>
              <a:off x="3108327" y="4003696"/>
              <a:ext cx="470000" cy="338554"/>
            </a:xfrm>
            <a:prstGeom prst="rect">
              <a:avLst/>
            </a:prstGeom>
            <a:noFill/>
          </p:spPr>
          <p:txBody>
            <a:bodyPr wrap="none" rtlCol="0">
              <a:spAutoFit/>
            </a:bodyPr>
            <a:lstStyle/>
            <a:p>
              <a:r>
                <a:rPr lang="en-US" sz="1600" b="1" dirty="0" smtClean="0"/>
                <a:t>2.6</a:t>
              </a:r>
              <a:endParaRPr lang="en-US" sz="1600" b="1" dirty="0"/>
            </a:p>
          </p:txBody>
        </p:sp>
      </p:grpSp>
      <p:sp>
        <p:nvSpPr>
          <p:cNvPr id="136" name="TextBox 135"/>
          <p:cNvSpPr txBox="1"/>
          <p:nvPr/>
        </p:nvSpPr>
        <p:spPr>
          <a:xfrm>
            <a:off x="161924" y="3047984"/>
            <a:ext cx="926857" cy="338554"/>
          </a:xfrm>
          <a:prstGeom prst="rect">
            <a:avLst/>
          </a:prstGeom>
          <a:noFill/>
        </p:spPr>
        <p:txBody>
          <a:bodyPr wrap="none" rtlCol="0">
            <a:spAutoFit/>
          </a:bodyPr>
          <a:lstStyle/>
          <a:p>
            <a:r>
              <a:rPr lang="en-US" sz="1600" dirty="0" smtClean="0"/>
              <a:t>Grade 4</a:t>
            </a:r>
            <a:endParaRPr lang="en-US" sz="1600" dirty="0"/>
          </a:p>
        </p:txBody>
      </p:sp>
      <p:sp>
        <p:nvSpPr>
          <p:cNvPr id="137" name="TextBox 136"/>
          <p:cNvSpPr txBox="1"/>
          <p:nvPr/>
        </p:nvSpPr>
        <p:spPr>
          <a:xfrm>
            <a:off x="161924" y="3548047"/>
            <a:ext cx="926857" cy="338554"/>
          </a:xfrm>
          <a:prstGeom prst="rect">
            <a:avLst/>
          </a:prstGeom>
          <a:noFill/>
        </p:spPr>
        <p:txBody>
          <a:bodyPr wrap="none" rtlCol="0">
            <a:spAutoFit/>
          </a:bodyPr>
          <a:lstStyle/>
          <a:p>
            <a:r>
              <a:rPr lang="en-US" sz="1600" dirty="0" smtClean="0"/>
              <a:t>Grade 5</a:t>
            </a:r>
            <a:endParaRPr lang="en-US" sz="1600" dirty="0"/>
          </a:p>
        </p:txBody>
      </p:sp>
      <p:sp>
        <p:nvSpPr>
          <p:cNvPr id="138" name="TextBox 137"/>
          <p:cNvSpPr txBox="1"/>
          <p:nvPr/>
        </p:nvSpPr>
        <p:spPr>
          <a:xfrm>
            <a:off x="161924" y="4048109"/>
            <a:ext cx="926857" cy="338554"/>
          </a:xfrm>
          <a:prstGeom prst="rect">
            <a:avLst/>
          </a:prstGeom>
          <a:noFill/>
        </p:spPr>
        <p:txBody>
          <a:bodyPr wrap="none" rtlCol="0">
            <a:spAutoFit/>
          </a:bodyPr>
          <a:lstStyle/>
          <a:p>
            <a:r>
              <a:rPr lang="en-US" sz="1600" dirty="0" smtClean="0"/>
              <a:t>Grade 6</a:t>
            </a:r>
            <a:endParaRPr lang="en-US" sz="1600" dirty="0"/>
          </a:p>
        </p:txBody>
      </p:sp>
      <p:grpSp>
        <p:nvGrpSpPr>
          <p:cNvPr id="128" name="Group 181"/>
          <p:cNvGrpSpPr/>
          <p:nvPr/>
        </p:nvGrpSpPr>
        <p:grpSpPr>
          <a:xfrm>
            <a:off x="2235201" y="5739626"/>
            <a:ext cx="901700" cy="463821"/>
            <a:chOff x="2235201" y="5739626"/>
            <a:chExt cx="901700" cy="463821"/>
          </a:xfrm>
        </p:grpSpPr>
        <p:sp>
          <p:nvSpPr>
            <p:cNvPr id="140" name="Teardrop 139"/>
            <p:cNvSpPr/>
            <p:nvPr/>
          </p:nvSpPr>
          <p:spPr>
            <a:xfrm rot="8100000">
              <a:off x="2471274" y="5739626"/>
              <a:ext cx="362282" cy="370418"/>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1" name="Straight Connector 140"/>
            <p:cNvCxnSpPr/>
            <p:nvPr/>
          </p:nvCxnSpPr>
          <p:spPr>
            <a:xfrm>
              <a:off x="2235201" y="6203447"/>
              <a:ext cx="9017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2417763" y="5748337"/>
              <a:ext cx="470000" cy="338554"/>
            </a:xfrm>
            <a:prstGeom prst="rect">
              <a:avLst/>
            </a:prstGeom>
            <a:noFill/>
          </p:spPr>
          <p:txBody>
            <a:bodyPr wrap="none" rtlCol="0">
              <a:spAutoFit/>
            </a:bodyPr>
            <a:lstStyle/>
            <a:p>
              <a:r>
                <a:rPr lang="en-US" sz="1600" b="1" dirty="0" smtClean="0"/>
                <a:t>1.6</a:t>
              </a:r>
              <a:endParaRPr lang="en-US" sz="1600" b="1" dirty="0"/>
            </a:p>
          </p:txBody>
        </p:sp>
      </p:grpSp>
      <p:grpSp>
        <p:nvGrpSpPr>
          <p:cNvPr id="132" name="Group 187"/>
          <p:cNvGrpSpPr/>
          <p:nvPr/>
        </p:nvGrpSpPr>
        <p:grpSpPr>
          <a:xfrm>
            <a:off x="6226191" y="5736451"/>
            <a:ext cx="731829" cy="463821"/>
            <a:chOff x="6226191" y="5736451"/>
            <a:chExt cx="731829" cy="463821"/>
          </a:xfrm>
        </p:grpSpPr>
        <p:cxnSp>
          <p:nvCxnSpPr>
            <p:cNvPr id="144" name="Straight Connector 143"/>
            <p:cNvCxnSpPr/>
            <p:nvPr/>
          </p:nvCxnSpPr>
          <p:spPr>
            <a:xfrm>
              <a:off x="6226191" y="6200272"/>
              <a:ext cx="731829"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ardrop 144"/>
            <p:cNvSpPr/>
            <p:nvPr/>
          </p:nvSpPr>
          <p:spPr>
            <a:xfrm rot="8100000">
              <a:off x="6414632" y="5736451"/>
              <a:ext cx="362282" cy="370418"/>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TextBox 145"/>
            <p:cNvSpPr txBox="1"/>
            <p:nvPr/>
          </p:nvSpPr>
          <p:spPr>
            <a:xfrm>
              <a:off x="6361121" y="5745162"/>
              <a:ext cx="470000" cy="338554"/>
            </a:xfrm>
            <a:prstGeom prst="rect">
              <a:avLst/>
            </a:prstGeom>
            <a:noFill/>
          </p:spPr>
          <p:txBody>
            <a:bodyPr wrap="none" rtlCol="0">
              <a:spAutoFit/>
            </a:bodyPr>
            <a:lstStyle/>
            <a:p>
              <a:r>
                <a:rPr lang="en-US" sz="1600" b="1" dirty="0" smtClean="0"/>
                <a:t>1.8</a:t>
              </a:r>
              <a:endParaRPr lang="en-US" sz="1600" b="1" dirty="0"/>
            </a:p>
          </p:txBody>
        </p:sp>
      </p:grpSp>
      <p:grpSp>
        <p:nvGrpSpPr>
          <p:cNvPr id="139" name="Group 180"/>
          <p:cNvGrpSpPr/>
          <p:nvPr/>
        </p:nvGrpSpPr>
        <p:grpSpPr>
          <a:xfrm>
            <a:off x="2098571" y="5247501"/>
            <a:ext cx="773217" cy="460646"/>
            <a:chOff x="2098571" y="5247501"/>
            <a:chExt cx="773217" cy="460646"/>
          </a:xfrm>
        </p:grpSpPr>
        <p:cxnSp>
          <p:nvCxnSpPr>
            <p:cNvPr id="148" name="Straight Connector 147"/>
            <p:cNvCxnSpPr/>
            <p:nvPr/>
          </p:nvCxnSpPr>
          <p:spPr>
            <a:xfrm>
              <a:off x="2233606" y="5708147"/>
              <a:ext cx="63818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Teardrop 148"/>
            <p:cNvSpPr/>
            <p:nvPr/>
          </p:nvSpPr>
          <p:spPr>
            <a:xfrm rot="8100000">
              <a:off x="2152082" y="5247501"/>
              <a:ext cx="362282" cy="370418"/>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TextBox 149"/>
            <p:cNvSpPr txBox="1"/>
            <p:nvPr/>
          </p:nvSpPr>
          <p:spPr>
            <a:xfrm>
              <a:off x="2098571" y="5256212"/>
              <a:ext cx="470000" cy="338554"/>
            </a:xfrm>
            <a:prstGeom prst="rect">
              <a:avLst/>
            </a:prstGeom>
            <a:noFill/>
          </p:spPr>
          <p:txBody>
            <a:bodyPr wrap="none" rtlCol="0">
              <a:spAutoFit/>
            </a:bodyPr>
            <a:lstStyle/>
            <a:p>
              <a:r>
                <a:rPr lang="en-US" sz="1600" b="1" dirty="0" smtClean="0"/>
                <a:t>1.1</a:t>
              </a:r>
              <a:endParaRPr lang="en-US" sz="1600" b="1" dirty="0"/>
            </a:p>
          </p:txBody>
        </p:sp>
      </p:grpSp>
      <p:grpSp>
        <p:nvGrpSpPr>
          <p:cNvPr id="143" name="Group 186"/>
          <p:cNvGrpSpPr/>
          <p:nvPr/>
        </p:nvGrpSpPr>
        <p:grpSpPr>
          <a:xfrm>
            <a:off x="5708529" y="5244326"/>
            <a:ext cx="765963" cy="466996"/>
            <a:chOff x="5708529" y="5244326"/>
            <a:chExt cx="765963" cy="466996"/>
          </a:xfrm>
        </p:grpSpPr>
        <p:cxnSp>
          <p:nvCxnSpPr>
            <p:cNvPr id="152" name="Straight Connector 151"/>
            <p:cNvCxnSpPr/>
            <p:nvPr/>
          </p:nvCxnSpPr>
          <p:spPr>
            <a:xfrm>
              <a:off x="6012651" y="5711322"/>
              <a:ext cx="46184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Teardrop 152"/>
            <p:cNvSpPr/>
            <p:nvPr/>
          </p:nvSpPr>
          <p:spPr>
            <a:xfrm rot="8100000">
              <a:off x="5762040" y="5244326"/>
              <a:ext cx="362282" cy="370418"/>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TextBox 153"/>
            <p:cNvSpPr txBox="1"/>
            <p:nvPr/>
          </p:nvSpPr>
          <p:spPr>
            <a:xfrm>
              <a:off x="5708529" y="5253037"/>
              <a:ext cx="470000" cy="338554"/>
            </a:xfrm>
            <a:prstGeom prst="rect">
              <a:avLst/>
            </a:prstGeom>
            <a:noFill/>
          </p:spPr>
          <p:txBody>
            <a:bodyPr wrap="none" rtlCol="0">
              <a:spAutoFit/>
            </a:bodyPr>
            <a:lstStyle/>
            <a:p>
              <a:r>
                <a:rPr lang="en-US" sz="1600" b="1" dirty="0" smtClean="0"/>
                <a:t>0.7</a:t>
              </a:r>
              <a:endParaRPr lang="en-US" sz="1600" b="1" dirty="0"/>
            </a:p>
          </p:txBody>
        </p:sp>
      </p:grpSp>
      <p:grpSp>
        <p:nvGrpSpPr>
          <p:cNvPr id="147" name="Group 182"/>
          <p:cNvGrpSpPr/>
          <p:nvPr/>
        </p:nvGrpSpPr>
        <p:grpSpPr>
          <a:xfrm>
            <a:off x="3712369" y="6238140"/>
            <a:ext cx="1178719" cy="460646"/>
            <a:chOff x="3712369" y="6238140"/>
            <a:chExt cx="1178719" cy="460646"/>
          </a:xfrm>
        </p:grpSpPr>
        <p:cxnSp>
          <p:nvCxnSpPr>
            <p:cNvPr id="156" name="Straight Connector 155"/>
            <p:cNvCxnSpPr/>
            <p:nvPr/>
          </p:nvCxnSpPr>
          <p:spPr>
            <a:xfrm>
              <a:off x="3712369" y="6698786"/>
              <a:ext cx="1178719"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Teardrop 156"/>
            <p:cNvSpPr/>
            <p:nvPr/>
          </p:nvSpPr>
          <p:spPr>
            <a:xfrm rot="8100000">
              <a:off x="4071572" y="6238140"/>
              <a:ext cx="362282" cy="370418"/>
            </a:xfrm>
            <a:prstGeom prst="teardrop">
              <a:avLst/>
            </a:prstGeom>
            <a:solidFill>
              <a:srgbClr val="70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TextBox 157"/>
            <p:cNvSpPr txBox="1"/>
            <p:nvPr/>
          </p:nvSpPr>
          <p:spPr>
            <a:xfrm>
              <a:off x="4018061" y="6246851"/>
              <a:ext cx="470000" cy="338554"/>
            </a:xfrm>
            <a:prstGeom prst="rect">
              <a:avLst/>
            </a:prstGeom>
            <a:noFill/>
          </p:spPr>
          <p:txBody>
            <a:bodyPr wrap="none" rtlCol="0">
              <a:spAutoFit/>
            </a:bodyPr>
            <a:lstStyle/>
            <a:p>
              <a:r>
                <a:rPr lang="en-US" sz="1600" b="1" dirty="0" smtClean="0"/>
                <a:t>3.8</a:t>
              </a:r>
              <a:endParaRPr lang="en-US" sz="1600" b="1" dirty="0"/>
            </a:p>
          </p:txBody>
        </p:sp>
      </p:grpSp>
      <p:grpSp>
        <p:nvGrpSpPr>
          <p:cNvPr id="151" name="Group 188"/>
          <p:cNvGrpSpPr/>
          <p:nvPr/>
        </p:nvGrpSpPr>
        <p:grpSpPr>
          <a:xfrm>
            <a:off x="7891670" y="6234965"/>
            <a:ext cx="805069" cy="466996"/>
            <a:chOff x="7879988" y="6234965"/>
            <a:chExt cx="805069" cy="466996"/>
          </a:xfrm>
        </p:grpSpPr>
        <p:cxnSp>
          <p:nvCxnSpPr>
            <p:cNvPr id="160" name="Straight Connector 159"/>
            <p:cNvCxnSpPr/>
            <p:nvPr/>
          </p:nvCxnSpPr>
          <p:spPr>
            <a:xfrm>
              <a:off x="7879988" y="6701961"/>
              <a:ext cx="805069"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Teardrop 160"/>
            <p:cNvSpPr/>
            <p:nvPr/>
          </p:nvSpPr>
          <p:spPr>
            <a:xfrm rot="8100000">
              <a:off x="8091148" y="6234965"/>
              <a:ext cx="362282" cy="370418"/>
            </a:xfrm>
            <a:prstGeom prst="teardrop">
              <a:avLst/>
            </a:prstGeom>
            <a:solidFill>
              <a:srgbClr val="70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TextBox 161"/>
            <p:cNvSpPr txBox="1"/>
            <p:nvPr/>
          </p:nvSpPr>
          <p:spPr>
            <a:xfrm>
              <a:off x="8037637" y="6243676"/>
              <a:ext cx="470000" cy="338554"/>
            </a:xfrm>
            <a:prstGeom prst="rect">
              <a:avLst/>
            </a:prstGeom>
            <a:noFill/>
          </p:spPr>
          <p:txBody>
            <a:bodyPr wrap="none" rtlCol="0">
              <a:spAutoFit/>
            </a:bodyPr>
            <a:lstStyle/>
            <a:p>
              <a:r>
                <a:rPr lang="en-US" sz="1600" b="1" dirty="0" smtClean="0"/>
                <a:t>4.1</a:t>
              </a:r>
              <a:endParaRPr lang="en-US" sz="1600" b="1" dirty="0"/>
            </a:p>
          </p:txBody>
        </p:sp>
      </p:grpSp>
      <p:sp>
        <p:nvSpPr>
          <p:cNvPr id="163" name="TextBox 162"/>
          <p:cNvSpPr txBox="1"/>
          <p:nvPr/>
        </p:nvSpPr>
        <p:spPr>
          <a:xfrm>
            <a:off x="157162" y="5291139"/>
            <a:ext cx="926857" cy="338554"/>
          </a:xfrm>
          <a:prstGeom prst="rect">
            <a:avLst/>
          </a:prstGeom>
          <a:noFill/>
        </p:spPr>
        <p:txBody>
          <a:bodyPr wrap="none" rtlCol="0">
            <a:spAutoFit/>
          </a:bodyPr>
          <a:lstStyle/>
          <a:p>
            <a:r>
              <a:rPr lang="en-US" sz="1600" dirty="0" smtClean="0"/>
              <a:t>Grade 4</a:t>
            </a:r>
            <a:endParaRPr lang="en-US" sz="1600" dirty="0"/>
          </a:p>
        </p:txBody>
      </p:sp>
      <p:sp>
        <p:nvSpPr>
          <p:cNvPr id="164" name="TextBox 163"/>
          <p:cNvSpPr txBox="1"/>
          <p:nvPr/>
        </p:nvSpPr>
        <p:spPr>
          <a:xfrm>
            <a:off x="157162" y="5791202"/>
            <a:ext cx="926857" cy="338554"/>
          </a:xfrm>
          <a:prstGeom prst="rect">
            <a:avLst/>
          </a:prstGeom>
          <a:noFill/>
        </p:spPr>
        <p:txBody>
          <a:bodyPr wrap="none" rtlCol="0">
            <a:spAutoFit/>
          </a:bodyPr>
          <a:lstStyle/>
          <a:p>
            <a:r>
              <a:rPr lang="en-US" sz="1600" dirty="0" smtClean="0"/>
              <a:t>Grade 5</a:t>
            </a:r>
            <a:endParaRPr lang="en-US" sz="1600" dirty="0"/>
          </a:p>
        </p:txBody>
      </p:sp>
      <p:sp>
        <p:nvSpPr>
          <p:cNvPr id="165" name="TextBox 164"/>
          <p:cNvSpPr txBox="1"/>
          <p:nvPr/>
        </p:nvSpPr>
        <p:spPr>
          <a:xfrm>
            <a:off x="157162" y="6291264"/>
            <a:ext cx="926857" cy="338554"/>
          </a:xfrm>
          <a:prstGeom prst="rect">
            <a:avLst/>
          </a:prstGeom>
          <a:noFill/>
        </p:spPr>
        <p:txBody>
          <a:bodyPr wrap="none" rtlCol="0">
            <a:spAutoFit/>
          </a:bodyPr>
          <a:lstStyle/>
          <a:p>
            <a:r>
              <a:rPr lang="en-US" sz="1600" dirty="0" smtClean="0"/>
              <a:t>Grade 6</a:t>
            </a:r>
            <a:endParaRPr lang="en-US" sz="1600" dirty="0"/>
          </a:p>
        </p:txBody>
      </p:sp>
      <p:grpSp>
        <p:nvGrpSpPr>
          <p:cNvPr id="155" name="Group 184"/>
          <p:cNvGrpSpPr/>
          <p:nvPr/>
        </p:nvGrpSpPr>
        <p:grpSpPr>
          <a:xfrm>
            <a:off x="7829552" y="3493296"/>
            <a:ext cx="1081088" cy="463821"/>
            <a:chOff x="7829552" y="3493296"/>
            <a:chExt cx="1081088" cy="463821"/>
          </a:xfrm>
        </p:grpSpPr>
        <p:cxnSp>
          <p:nvCxnSpPr>
            <p:cNvPr id="167" name="Straight Connector 166"/>
            <p:cNvCxnSpPr/>
            <p:nvPr/>
          </p:nvCxnSpPr>
          <p:spPr>
            <a:xfrm>
              <a:off x="7829552" y="3957117"/>
              <a:ext cx="108108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ardrop 167"/>
            <p:cNvSpPr/>
            <p:nvPr/>
          </p:nvSpPr>
          <p:spPr>
            <a:xfrm rot="8100000">
              <a:off x="8291253" y="3493296"/>
              <a:ext cx="362282" cy="370418"/>
            </a:xfrm>
            <a:prstGeom prst="teardrop">
              <a:avLst/>
            </a:prstGeom>
            <a:solidFill>
              <a:srgbClr val="70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TextBox 168"/>
            <p:cNvSpPr txBox="1"/>
            <p:nvPr/>
          </p:nvSpPr>
          <p:spPr>
            <a:xfrm>
              <a:off x="8237742" y="3502007"/>
              <a:ext cx="470000" cy="338554"/>
            </a:xfrm>
            <a:prstGeom prst="rect">
              <a:avLst/>
            </a:prstGeom>
            <a:noFill/>
          </p:spPr>
          <p:txBody>
            <a:bodyPr wrap="none" rtlCol="0">
              <a:spAutoFit/>
            </a:bodyPr>
            <a:lstStyle/>
            <a:p>
              <a:r>
                <a:rPr lang="en-US" sz="1600" b="1" dirty="0" smtClean="0"/>
                <a:t>4.3</a:t>
              </a:r>
              <a:endParaRPr lang="en-US" sz="1600" b="1" dirty="0"/>
            </a:p>
          </p:txBody>
        </p:sp>
      </p:grpSp>
      <p:grpSp>
        <p:nvGrpSpPr>
          <p:cNvPr id="159" name="Group 183"/>
          <p:cNvGrpSpPr/>
          <p:nvPr/>
        </p:nvGrpSpPr>
        <p:grpSpPr>
          <a:xfrm>
            <a:off x="6057900" y="3001171"/>
            <a:ext cx="1166764" cy="466996"/>
            <a:chOff x="6057900" y="3001171"/>
            <a:chExt cx="1166764" cy="466996"/>
          </a:xfrm>
        </p:grpSpPr>
        <p:cxnSp>
          <p:nvCxnSpPr>
            <p:cNvPr id="171" name="Straight Connector 170"/>
            <p:cNvCxnSpPr/>
            <p:nvPr/>
          </p:nvCxnSpPr>
          <p:spPr>
            <a:xfrm>
              <a:off x="6057900" y="3468167"/>
              <a:ext cx="116676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ardrop 171"/>
            <p:cNvSpPr/>
            <p:nvPr/>
          </p:nvSpPr>
          <p:spPr>
            <a:xfrm rot="8100000">
              <a:off x="6462200" y="3001171"/>
              <a:ext cx="362282" cy="370418"/>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TextBox 172"/>
            <p:cNvSpPr txBox="1"/>
            <p:nvPr/>
          </p:nvSpPr>
          <p:spPr>
            <a:xfrm>
              <a:off x="6408689" y="3009882"/>
              <a:ext cx="470000" cy="338554"/>
            </a:xfrm>
            <a:prstGeom prst="rect">
              <a:avLst/>
            </a:prstGeom>
            <a:noFill/>
          </p:spPr>
          <p:txBody>
            <a:bodyPr wrap="none" rtlCol="0">
              <a:spAutoFit/>
            </a:bodyPr>
            <a:lstStyle/>
            <a:p>
              <a:r>
                <a:rPr lang="en-US" sz="1600" b="1" dirty="0" smtClean="0"/>
                <a:t>1.9</a:t>
              </a:r>
              <a:endParaRPr lang="en-US" sz="1600" b="1" dirty="0"/>
            </a:p>
          </p:txBody>
        </p:sp>
      </p:grpSp>
      <p:grpSp>
        <p:nvGrpSpPr>
          <p:cNvPr id="166" name="Group 185"/>
          <p:cNvGrpSpPr/>
          <p:nvPr/>
        </p:nvGrpSpPr>
        <p:grpSpPr>
          <a:xfrm>
            <a:off x="6253164" y="3991810"/>
            <a:ext cx="1109663" cy="466996"/>
            <a:chOff x="6253164" y="3991810"/>
            <a:chExt cx="1109663" cy="466996"/>
          </a:xfrm>
        </p:grpSpPr>
        <p:cxnSp>
          <p:nvCxnSpPr>
            <p:cNvPr id="175" name="Straight Connector 174"/>
            <p:cNvCxnSpPr/>
            <p:nvPr/>
          </p:nvCxnSpPr>
          <p:spPr>
            <a:xfrm>
              <a:off x="6253164" y="4458806"/>
              <a:ext cx="1109663"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Teardrop 175"/>
            <p:cNvSpPr/>
            <p:nvPr/>
          </p:nvSpPr>
          <p:spPr>
            <a:xfrm rot="8100000">
              <a:off x="6657484" y="3991810"/>
              <a:ext cx="362282" cy="370418"/>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TextBox 176"/>
            <p:cNvSpPr txBox="1"/>
            <p:nvPr/>
          </p:nvSpPr>
          <p:spPr>
            <a:xfrm>
              <a:off x="6603973" y="4000521"/>
              <a:ext cx="470000" cy="338554"/>
            </a:xfrm>
            <a:prstGeom prst="rect">
              <a:avLst/>
            </a:prstGeom>
            <a:noFill/>
          </p:spPr>
          <p:txBody>
            <a:bodyPr wrap="none" rtlCol="0">
              <a:spAutoFit/>
            </a:bodyPr>
            <a:lstStyle/>
            <a:p>
              <a:r>
                <a:rPr lang="en-US" sz="1600" b="1" dirty="0" smtClean="0"/>
                <a:t>2.1</a:t>
              </a:r>
              <a:endParaRPr lang="en-US" sz="1600" b="1" dirty="0"/>
            </a:p>
          </p:txBody>
        </p:sp>
      </p:grpSp>
      <p:sp>
        <p:nvSpPr>
          <p:cNvPr id="4" name="Rectangular Callout 3"/>
          <p:cNvSpPr/>
          <p:nvPr/>
        </p:nvSpPr>
        <p:spPr>
          <a:xfrm>
            <a:off x="2210937" y="3141617"/>
            <a:ext cx="3869823" cy="957942"/>
          </a:xfrm>
          <a:prstGeom prst="wedgeRectCallout">
            <a:avLst>
              <a:gd name="adj1" fmla="val -20139"/>
              <a:gd name="adj2" fmla="val 18000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FAQ 3:</a:t>
            </a:r>
          </a:p>
          <a:p>
            <a:pPr algn="ctr"/>
            <a:r>
              <a:rPr lang="en-US" dirty="0" smtClean="0"/>
              <a:t>Does this show student growth to go from red to yellow to green over time?</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Value-Added, Not Achievement</a:t>
            </a:r>
            <a:endParaRPr lang="en-US" dirty="0"/>
          </a:p>
        </p:txBody>
      </p:sp>
      <p:pic>
        <p:nvPicPr>
          <p:cNvPr id="40" name="Picture 39" descr="3-row.png"/>
          <p:cNvPicPr>
            <a:picLocks noChangeAspect="1"/>
          </p:cNvPicPr>
          <p:nvPr/>
        </p:nvPicPr>
        <p:blipFill>
          <a:blip r:embed="rId3" cstate="print"/>
          <a:stretch>
            <a:fillRect/>
          </a:stretch>
        </p:blipFill>
        <p:spPr>
          <a:xfrm>
            <a:off x="3751870" y="3706935"/>
            <a:ext cx="5237696" cy="2649402"/>
          </a:xfrm>
          <a:prstGeom prst="rect">
            <a:avLst/>
          </a:prstGeom>
        </p:spPr>
      </p:pic>
      <p:sp>
        <p:nvSpPr>
          <p:cNvPr id="41" name="TextBox 40"/>
          <p:cNvSpPr txBox="1"/>
          <p:nvPr/>
        </p:nvSpPr>
        <p:spPr>
          <a:xfrm>
            <a:off x="3761805" y="4849437"/>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4</a:t>
            </a:r>
            <a:endParaRPr lang="en-US" dirty="0">
              <a:latin typeface="Arial" pitchFamily="34" charset="0"/>
              <a:cs typeface="Arial" pitchFamily="34" charset="0"/>
            </a:endParaRPr>
          </a:p>
        </p:txBody>
      </p:sp>
      <p:sp>
        <p:nvSpPr>
          <p:cNvPr id="42" name="Teardrop 41"/>
          <p:cNvSpPr/>
          <p:nvPr/>
        </p:nvSpPr>
        <p:spPr>
          <a:xfrm rot="8100000">
            <a:off x="5824160" y="5811505"/>
            <a:ext cx="368889" cy="368889"/>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766776" y="5817022"/>
            <a:ext cx="470000" cy="338554"/>
          </a:xfrm>
          <a:prstGeom prst="rect">
            <a:avLst/>
          </a:prstGeom>
          <a:noFill/>
        </p:spPr>
        <p:txBody>
          <a:bodyPr wrap="none" rtlCol="0">
            <a:spAutoFit/>
          </a:bodyPr>
          <a:lstStyle/>
          <a:p>
            <a:pPr algn="ctr"/>
            <a:r>
              <a:rPr lang="en-US" sz="1600" b="1" dirty="0" smtClean="0"/>
              <a:t>1.1</a:t>
            </a:r>
            <a:endParaRPr lang="en-US" sz="1600" b="1" dirty="0"/>
          </a:p>
        </p:txBody>
      </p:sp>
      <p:cxnSp>
        <p:nvCxnSpPr>
          <p:cNvPr id="44" name="Straight Connector 43"/>
          <p:cNvCxnSpPr/>
          <p:nvPr/>
        </p:nvCxnSpPr>
        <p:spPr>
          <a:xfrm>
            <a:off x="5921372" y="6285086"/>
            <a:ext cx="6687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232889" y="4842029"/>
            <a:ext cx="441146" cy="369332"/>
          </a:xfrm>
          <a:prstGeom prst="rect">
            <a:avLst/>
          </a:prstGeom>
          <a:noFill/>
        </p:spPr>
        <p:txBody>
          <a:bodyPr wrap="none" rtlCol="0">
            <a:spAutoFit/>
          </a:bodyPr>
          <a:lstStyle/>
          <a:p>
            <a:r>
              <a:rPr lang="en-US" dirty="0" smtClean="0">
                <a:latin typeface="Arial" pitchFamily="34" charset="0"/>
                <a:cs typeface="Arial" pitchFamily="34" charset="0"/>
              </a:rPr>
              <a:t>61</a:t>
            </a:r>
            <a:endParaRPr lang="en-US" dirty="0">
              <a:latin typeface="Arial" pitchFamily="34" charset="0"/>
              <a:cs typeface="Arial" pitchFamily="34" charset="0"/>
            </a:endParaRPr>
          </a:p>
        </p:txBody>
      </p:sp>
      <p:sp>
        <p:nvSpPr>
          <p:cNvPr id="46" name="TextBox 45"/>
          <p:cNvSpPr txBox="1"/>
          <p:nvPr/>
        </p:nvSpPr>
        <p:spPr>
          <a:xfrm>
            <a:off x="3764568" y="4283812"/>
            <a:ext cx="1273177" cy="369332"/>
          </a:xfrm>
          <a:prstGeom prst="rect">
            <a:avLst/>
          </a:prstGeom>
          <a:solidFill>
            <a:srgbClr val="2C5A8C"/>
          </a:solidFill>
        </p:spPr>
        <p:txBody>
          <a:bodyPr wrap="square" rtlCol="0">
            <a:spAutoFit/>
          </a:bodyPr>
          <a:lstStyle/>
          <a:p>
            <a:pPr algn="ctr"/>
            <a:r>
              <a:rPr lang="en-US" b="1" dirty="0" smtClean="0">
                <a:solidFill>
                  <a:schemeClr val="bg1"/>
                </a:solidFill>
                <a:latin typeface="Arial" pitchFamily="34" charset="0"/>
                <a:cs typeface="Arial" pitchFamily="34" charset="0"/>
              </a:rPr>
              <a:t>READING</a:t>
            </a:r>
            <a:endParaRPr lang="en-US" b="1" dirty="0">
              <a:solidFill>
                <a:schemeClr val="bg1"/>
              </a:solidFill>
              <a:latin typeface="Arial" pitchFamily="34" charset="0"/>
              <a:cs typeface="Arial" pitchFamily="34" charset="0"/>
            </a:endParaRPr>
          </a:p>
        </p:txBody>
      </p:sp>
      <p:sp>
        <p:nvSpPr>
          <p:cNvPr id="47" name="TextBox 46"/>
          <p:cNvSpPr txBox="1"/>
          <p:nvPr/>
        </p:nvSpPr>
        <p:spPr>
          <a:xfrm>
            <a:off x="3758340" y="5354268"/>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5</a:t>
            </a:r>
            <a:endParaRPr lang="en-US" dirty="0">
              <a:latin typeface="Arial" pitchFamily="34" charset="0"/>
              <a:cs typeface="Arial" pitchFamily="34" charset="0"/>
            </a:endParaRPr>
          </a:p>
        </p:txBody>
      </p:sp>
      <p:sp>
        <p:nvSpPr>
          <p:cNvPr id="48" name="TextBox 47"/>
          <p:cNvSpPr txBox="1"/>
          <p:nvPr/>
        </p:nvSpPr>
        <p:spPr>
          <a:xfrm>
            <a:off x="5229424" y="5346860"/>
            <a:ext cx="441146" cy="369332"/>
          </a:xfrm>
          <a:prstGeom prst="rect">
            <a:avLst/>
          </a:prstGeom>
          <a:noFill/>
        </p:spPr>
        <p:txBody>
          <a:bodyPr wrap="none" rtlCol="0">
            <a:spAutoFit/>
          </a:bodyPr>
          <a:lstStyle/>
          <a:p>
            <a:r>
              <a:rPr lang="en-US" dirty="0" smtClean="0">
                <a:latin typeface="Arial" pitchFamily="34" charset="0"/>
                <a:cs typeface="Arial" pitchFamily="34" charset="0"/>
              </a:rPr>
              <a:t>63</a:t>
            </a:r>
            <a:endParaRPr lang="en-US" dirty="0">
              <a:latin typeface="Arial" pitchFamily="34" charset="0"/>
              <a:cs typeface="Arial" pitchFamily="34" charset="0"/>
            </a:endParaRPr>
          </a:p>
        </p:txBody>
      </p:sp>
      <p:sp>
        <p:nvSpPr>
          <p:cNvPr id="49" name="TextBox 48"/>
          <p:cNvSpPr txBox="1"/>
          <p:nvPr/>
        </p:nvSpPr>
        <p:spPr>
          <a:xfrm>
            <a:off x="3755741" y="5859965"/>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6</a:t>
            </a:r>
            <a:endParaRPr lang="en-US" dirty="0">
              <a:latin typeface="Arial" pitchFamily="34" charset="0"/>
              <a:cs typeface="Arial" pitchFamily="34" charset="0"/>
            </a:endParaRPr>
          </a:p>
        </p:txBody>
      </p:sp>
      <p:sp>
        <p:nvSpPr>
          <p:cNvPr id="50" name="TextBox 49"/>
          <p:cNvSpPr txBox="1"/>
          <p:nvPr/>
        </p:nvSpPr>
        <p:spPr>
          <a:xfrm>
            <a:off x="5236350" y="5862082"/>
            <a:ext cx="441146" cy="369332"/>
          </a:xfrm>
          <a:prstGeom prst="rect">
            <a:avLst/>
          </a:prstGeom>
          <a:noFill/>
        </p:spPr>
        <p:txBody>
          <a:bodyPr wrap="none" rtlCol="0">
            <a:spAutoFit/>
          </a:bodyPr>
          <a:lstStyle/>
          <a:p>
            <a:r>
              <a:rPr lang="en-US" dirty="0" smtClean="0">
                <a:latin typeface="Arial" pitchFamily="34" charset="0"/>
                <a:cs typeface="Arial" pitchFamily="34" charset="0"/>
              </a:rPr>
              <a:t>60</a:t>
            </a:r>
            <a:endParaRPr lang="en-US" dirty="0">
              <a:latin typeface="Arial" pitchFamily="34" charset="0"/>
              <a:cs typeface="Arial" pitchFamily="34" charset="0"/>
            </a:endParaRPr>
          </a:p>
        </p:txBody>
      </p:sp>
      <p:sp>
        <p:nvSpPr>
          <p:cNvPr id="51" name="Teardrop 50"/>
          <p:cNvSpPr/>
          <p:nvPr/>
        </p:nvSpPr>
        <p:spPr>
          <a:xfrm rot="8100000">
            <a:off x="7232410" y="5312297"/>
            <a:ext cx="368889" cy="368889"/>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7175026" y="5317814"/>
            <a:ext cx="470000" cy="338554"/>
          </a:xfrm>
          <a:prstGeom prst="rect">
            <a:avLst/>
          </a:prstGeom>
          <a:noFill/>
        </p:spPr>
        <p:txBody>
          <a:bodyPr wrap="none" rtlCol="0">
            <a:spAutoFit/>
          </a:bodyPr>
          <a:lstStyle/>
          <a:p>
            <a:pPr algn="ctr"/>
            <a:r>
              <a:rPr lang="en-US" sz="1600" b="1" dirty="0" smtClean="0"/>
              <a:t>3.0</a:t>
            </a:r>
            <a:endParaRPr lang="en-US" sz="1600" b="1" dirty="0"/>
          </a:p>
        </p:txBody>
      </p:sp>
      <p:cxnSp>
        <p:nvCxnSpPr>
          <p:cNvPr id="53" name="Straight Connector 52"/>
          <p:cNvCxnSpPr/>
          <p:nvPr/>
        </p:nvCxnSpPr>
        <p:spPr>
          <a:xfrm>
            <a:off x="6896570" y="5785878"/>
            <a:ext cx="11018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ardrop 53"/>
          <p:cNvSpPr/>
          <p:nvPr/>
        </p:nvSpPr>
        <p:spPr>
          <a:xfrm rot="8100000">
            <a:off x="8602610" y="4815825"/>
            <a:ext cx="368889" cy="368889"/>
          </a:xfrm>
          <a:prstGeom prst="teardrop">
            <a:avLst/>
          </a:prstGeom>
          <a:solidFill>
            <a:srgbClr val="74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8545226" y="4821342"/>
            <a:ext cx="470000" cy="338554"/>
          </a:xfrm>
          <a:prstGeom prst="rect">
            <a:avLst/>
          </a:prstGeom>
          <a:noFill/>
        </p:spPr>
        <p:txBody>
          <a:bodyPr wrap="none" rtlCol="0">
            <a:spAutoFit/>
          </a:bodyPr>
          <a:lstStyle/>
          <a:p>
            <a:pPr algn="ctr"/>
            <a:r>
              <a:rPr lang="en-US" sz="1600" b="1" dirty="0" smtClean="0"/>
              <a:t>4.8</a:t>
            </a:r>
            <a:endParaRPr lang="en-US" sz="1600" b="1" dirty="0"/>
          </a:p>
        </p:txBody>
      </p:sp>
      <p:cxnSp>
        <p:nvCxnSpPr>
          <p:cNvPr id="56" name="Straight Connector 55"/>
          <p:cNvCxnSpPr/>
          <p:nvPr/>
        </p:nvCxnSpPr>
        <p:spPr>
          <a:xfrm>
            <a:off x="8266770" y="5289406"/>
            <a:ext cx="6510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6867651" y="3960886"/>
            <a:ext cx="1109078" cy="184666"/>
          </a:xfrm>
          <a:prstGeom prst="rect">
            <a:avLst/>
          </a:prstGeom>
          <a:solidFill>
            <a:srgbClr val="59595A"/>
          </a:solidFill>
        </p:spPr>
        <p:txBody>
          <a:bodyPr wrap="square" tIns="0" bIns="0" rtlCol="0">
            <a:spAutoFit/>
          </a:bodyPr>
          <a:lstStyle/>
          <a:p>
            <a:pPr algn="ctr"/>
            <a:r>
              <a:rPr lang="en-US" sz="1200" dirty="0" smtClean="0">
                <a:solidFill>
                  <a:schemeClr val="bg1"/>
                </a:solidFill>
                <a:latin typeface="Arial" pitchFamily="34" charset="0"/>
                <a:cs typeface="Arial" pitchFamily="34" charset="0"/>
              </a:rPr>
              <a:t>3</a:t>
            </a:r>
            <a:endParaRPr lang="en-US" sz="1200" dirty="0">
              <a:solidFill>
                <a:schemeClr val="bg1"/>
              </a:solidFill>
              <a:latin typeface="Arial" pitchFamily="34" charset="0"/>
              <a:cs typeface="Arial" pitchFamily="34" charset="0"/>
            </a:endParaRPr>
          </a:p>
        </p:txBody>
      </p:sp>
      <p:pic>
        <p:nvPicPr>
          <p:cNvPr id="58" name="Picture 57" descr="3-row.png"/>
          <p:cNvPicPr>
            <a:picLocks noChangeAspect="1"/>
          </p:cNvPicPr>
          <p:nvPr/>
        </p:nvPicPr>
        <p:blipFill>
          <a:blip r:embed="rId3" cstate="print"/>
          <a:stretch>
            <a:fillRect/>
          </a:stretch>
        </p:blipFill>
        <p:spPr>
          <a:xfrm>
            <a:off x="3751870" y="1603815"/>
            <a:ext cx="5237696" cy="2649402"/>
          </a:xfrm>
          <a:prstGeom prst="rect">
            <a:avLst/>
          </a:prstGeom>
        </p:spPr>
      </p:pic>
      <p:sp>
        <p:nvSpPr>
          <p:cNvPr id="59" name="TextBox 58"/>
          <p:cNvSpPr txBox="1"/>
          <p:nvPr/>
        </p:nvSpPr>
        <p:spPr>
          <a:xfrm>
            <a:off x="3761805" y="2746317"/>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4</a:t>
            </a:r>
            <a:endParaRPr lang="en-US" dirty="0">
              <a:latin typeface="Arial" pitchFamily="34" charset="0"/>
              <a:cs typeface="Arial" pitchFamily="34" charset="0"/>
            </a:endParaRPr>
          </a:p>
        </p:txBody>
      </p:sp>
      <p:sp>
        <p:nvSpPr>
          <p:cNvPr id="60" name="Teardrop 59"/>
          <p:cNvSpPr/>
          <p:nvPr/>
        </p:nvSpPr>
        <p:spPr>
          <a:xfrm rot="8100000">
            <a:off x="7821816" y="2688477"/>
            <a:ext cx="368889" cy="368889"/>
          </a:xfrm>
          <a:prstGeom prst="teardrop">
            <a:avLst/>
          </a:prstGeom>
          <a:solidFill>
            <a:srgbClr val="70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7764432" y="2693994"/>
            <a:ext cx="470000" cy="338554"/>
          </a:xfrm>
          <a:prstGeom prst="rect">
            <a:avLst/>
          </a:prstGeom>
          <a:noFill/>
        </p:spPr>
        <p:txBody>
          <a:bodyPr wrap="none" rtlCol="0">
            <a:spAutoFit/>
          </a:bodyPr>
          <a:lstStyle/>
          <a:p>
            <a:pPr algn="ctr"/>
            <a:r>
              <a:rPr lang="en-US" sz="1600" b="1" dirty="0" smtClean="0"/>
              <a:t>3.8</a:t>
            </a:r>
            <a:endParaRPr lang="en-US" sz="1600" b="1" dirty="0"/>
          </a:p>
        </p:txBody>
      </p:sp>
      <p:cxnSp>
        <p:nvCxnSpPr>
          <p:cNvPr id="62" name="Straight Connector 61"/>
          <p:cNvCxnSpPr/>
          <p:nvPr/>
        </p:nvCxnSpPr>
        <p:spPr>
          <a:xfrm>
            <a:off x="7485976" y="3162058"/>
            <a:ext cx="11018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232889" y="2738909"/>
            <a:ext cx="441146" cy="369332"/>
          </a:xfrm>
          <a:prstGeom prst="rect">
            <a:avLst/>
          </a:prstGeom>
          <a:noFill/>
        </p:spPr>
        <p:txBody>
          <a:bodyPr wrap="none" rtlCol="0">
            <a:spAutoFit/>
          </a:bodyPr>
          <a:lstStyle/>
          <a:p>
            <a:r>
              <a:rPr lang="en-US" dirty="0" smtClean="0">
                <a:latin typeface="Arial" pitchFamily="34" charset="0"/>
                <a:cs typeface="Arial" pitchFamily="34" charset="0"/>
              </a:rPr>
              <a:t>61</a:t>
            </a:r>
            <a:endParaRPr lang="en-US" dirty="0">
              <a:latin typeface="Arial" pitchFamily="34" charset="0"/>
              <a:cs typeface="Arial" pitchFamily="34" charset="0"/>
            </a:endParaRPr>
          </a:p>
        </p:txBody>
      </p:sp>
      <p:sp>
        <p:nvSpPr>
          <p:cNvPr id="64" name="TextBox 63"/>
          <p:cNvSpPr txBox="1"/>
          <p:nvPr/>
        </p:nvSpPr>
        <p:spPr>
          <a:xfrm>
            <a:off x="3764568" y="2180692"/>
            <a:ext cx="841475" cy="369332"/>
          </a:xfrm>
          <a:prstGeom prst="rect">
            <a:avLst/>
          </a:prstGeom>
          <a:solidFill>
            <a:srgbClr val="BD723B"/>
          </a:solidFill>
        </p:spPr>
        <p:txBody>
          <a:bodyPr wrap="square" rtlCol="0">
            <a:spAutoFit/>
          </a:bodyPr>
          <a:lstStyle/>
          <a:p>
            <a:pPr algn="ctr"/>
            <a:r>
              <a:rPr lang="en-US" b="1" dirty="0" smtClean="0">
                <a:solidFill>
                  <a:schemeClr val="bg1"/>
                </a:solidFill>
                <a:latin typeface="Arial" pitchFamily="34" charset="0"/>
                <a:cs typeface="Arial" pitchFamily="34" charset="0"/>
              </a:rPr>
              <a:t>MATH</a:t>
            </a:r>
            <a:endParaRPr lang="en-US" b="1" dirty="0">
              <a:solidFill>
                <a:schemeClr val="bg1"/>
              </a:solidFill>
              <a:latin typeface="Arial" pitchFamily="34" charset="0"/>
              <a:cs typeface="Arial" pitchFamily="34" charset="0"/>
            </a:endParaRPr>
          </a:p>
        </p:txBody>
      </p:sp>
      <p:sp>
        <p:nvSpPr>
          <p:cNvPr id="65" name="TextBox 64"/>
          <p:cNvSpPr txBox="1"/>
          <p:nvPr/>
        </p:nvSpPr>
        <p:spPr>
          <a:xfrm>
            <a:off x="3758340" y="3251148"/>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5</a:t>
            </a:r>
            <a:endParaRPr lang="en-US" dirty="0">
              <a:latin typeface="Arial" pitchFamily="34" charset="0"/>
              <a:cs typeface="Arial" pitchFamily="34" charset="0"/>
            </a:endParaRPr>
          </a:p>
        </p:txBody>
      </p:sp>
      <p:sp>
        <p:nvSpPr>
          <p:cNvPr id="66" name="TextBox 65"/>
          <p:cNvSpPr txBox="1"/>
          <p:nvPr/>
        </p:nvSpPr>
        <p:spPr>
          <a:xfrm>
            <a:off x="5229424" y="3243740"/>
            <a:ext cx="441146" cy="369332"/>
          </a:xfrm>
          <a:prstGeom prst="rect">
            <a:avLst/>
          </a:prstGeom>
          <a:noFill/>
        </p:spPr>
        <p:txBody>
          <a:bodyPr wrap="none" rtlCol="0">
            <a:spAutoFit/>
          </a:bodyPr>
          <a:lstStyle/>
          <a:p>
            <a:r>
              <a:rPr lang="en-US" dirty="0" smtClean="0">
                <a:latin typeface="Arial" pitchFamily="34" charset="0"/>
                <a:cs typeface="Arial" pitchFamily="34" charset="0"/>
              </a:rPr>
              <a:t>63</a:t>
            </a:r>
            <a:endParaRPr lang="en-US" dirty="0">
              <a:latin typeface="Arial" pitchFamily="34" charset="0"/>
              <a:cs typeface="Arial" pitchFamily="34" charset="0"/>
            </a:endParaRPr>
          </a:p>
        </p:txBody>
      </p:sp>
      <p:sp>
        <p:nvSpPr>
          <p:cNvPr id="67" name="TextBox 66"/>
          <p:cNvSpPr txBox="1"/>
          <p:nvPr/>
        </p:nvSpPr>
        <p:spPr>
          <a:xfrm>
            <a:off x="3755741" y="3756845"/>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6</a:t>
            </a:r>
            <a:endParaRPr lang="en-US" dirty="0">
              <a:latin typeface="Arial" pitchFamily="34" charset="0"/>
              <a:cs typeface="Arial" pitchFamily="34" charset="0"/>
            </a:endParaRPr>
          </a:p>
        </p:txBody>
      </p:sp>
      <p:sp>
        <p:nvSpPr>
          <p:cNvPr id="68" name="TextBox 67"/>
          <p:cNvSpPr txBox="1"/>
          <p:nvPr/>
        </p:nvSpPr>
        <p:spPr>
          <a:xfrm>
            <a:off x="5236350" y="3758962"/>
            <a:ext cx="441146" cy="369332"/>
          </a:xfrm>
          <a:prstGeom prst="rect">
            <a:avLst/>
          </a:prstGeom>
          <a:noFill/>
        </p:spPr>
        <p:txBody>
          <a:bodyPr wrap="none" rtlCol="0">
            <a:spAutoFit/>
          </a:bodyPr>
          <a:lstStyle/>
          <a:p>
            <a:r>
              <a:rPr lang="en-US" dirty="0" smtClean="0">
                <a:latin typeface="Arial" pitchFamily="34" charset="0"/>
                <a:cs typeface="Arial" pitchFamily="34" charset="0"/>
              </a:rPr>
              <a:t>60</a:t>
            </a:r>
            <a:endParaRPr lang="en-US" dirty="0">
              <a:latin typeface="Arial" pitchFamily="34" charset="0"/>
              <a:cs typeface="Arial" pitchFamily="34" charset="0"/>
            </a:endParaRPr>
          </a:p>
        </p:txBody>
      </p:sp>
      <p:sp>
        <p:nvSpPr>
          <p:cNvPr id="69" name="Teardrop 68"/>
          <p:cNvSpPr/>
          <p:nvPr/>
        </p:nvSpPr>
        <p:spPr>
          <a:xfrm rot="8100000">
            <a:off x="7935810" y="3209177"/>
            <a:ext cx="368889" cy="368889"/>
          </a:xfrm>
          <a:prstGeom prst="teardrop">
            <a:avLst/>
          </a:prstGeom>
          <a:solidFill>
            <a:srgbClr val="7A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7889646" y="3214694"/>
            <a:ext cx="447559" cy="338554"/>
          </a:xfrm>
          <a:prstGeom prst="rect">
            <a:avLst/>
          </a:prstGeom>
          <a:noFill/>
        </p:spPr>
        <p:txBody>
          <a:bodyPr wrap="none" rtlCol="0">
            <a:spAutoFit/>
          </a:bodyPr>
          <a:lstStyle/>
          <a:p>
            <a:pPr algn="ctr"/>
            <a:r>
              <a:rPr lang="en-US" sz="1600" b="1" dirty="0" smtClean="0"/>
              <a:t>3.9</a:t>
            </a:r>
            <a:endParaRPr lang="en-US" sz="1600" b="1" dirty="0"/>
          </a:p>
        </p:txBody>
      </p:sp>
      <p:cxnSp>
        <p:nvCxnSpPr>
          <p:cNvPr id="71" name="Straight Connector 70"/>
          <p:cNvCxnSpPr/>
          <p:nvPr/>
        </p:nvCxnSpPr>
        <p:spPr>
          <a:xfrm>
            <a:off x="7599970" y="3682758"/>
            <a:ext cx="11018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ardrop 71"/>
          <p:cNvSpPr/>
          <p:nvPr/>
        </p:nvSpPr>
        <p:spPr>
          <a:xfrm rot="8100000">
            <a:off x="7927346" y="3704477"/>
            <a:ext cx="368889" cy="368889"/>
          </a:xfrm>
          <a:prstGeom prst="teardrop">
            <a:avLst/>
          </a:prstGeom>
          <a:solidFill>
            <a:srgbClr val="70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7869962" y="3709994"/>
            <a:ext cx="470000" cy="338554"/>
          </a:xfrm>
          <a:prstGeom prst="rect">
            <a:avLst/>
          </a:prstGeom>
          <a:noFill/>
        </p:spPr>
        <p:txBody>
          <a:bodyPr wrap="none" rtlCol="0">
            <a:spAutoFit/>
          </a:bodyPr>
          <a:lstStyle/>
          <a:p>
            <a:pPr algn="ctr"/>
            <a:r>
              <a:rPr lang="en-US" sz="1600" b="1" dirty="0" smtClean="0"/>
              <a:t>3.9</a:t>
            </a:r>
            <a:endParaRPr lang="en-US" sz="1600" b="1" dirty="0"/>
          </a:p>
        </p:txBody>
      </p:sp>
      <p:cxnSp>
        <p:nvCxnSpPr>
          <p:cNvPr id="74" name="Straight Connector 73"/>
          <p:cNvCxnSpPr/>
          <p:nvPr/>
        </p:nvCxnSpPr>
        <p:spPr>
          <a:xfrm>
            <a:off x="7591506" y="4178058"/>
            <a:ext cx="11018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867651" y="1857766"/>
            <a:ext cx="1109078" cy="184666"/>
          </a:xfrm>
          <a:prstGeom prst="rect">
            <a:avLst/>
          </a:prstGeom>
          <a:solidFill>
            <a:srgbClr val="59595A"/>
          </a:solidFill>
        </p:spPr>
        <p:txBody>
          <a:bodyPr wrap="square" tIns="0" bIns="0" rtlCol="0">
            <a:spAutoFit/>
          </a:bodyPr>
          <a:lstStyle/>
          <a:p>
            <a:pPr algn="ctr"/>
            <a:r>
              <a:rPr lang="en-US" sz="1200" dirty="0" smtClean="0">
                <a:solidFill>
                  <a:schemeClr val="bg1"/>
                </a:solidFill>
                <a:latin typeface="Arial" pitchFamily="34" charset="0"/>
                <a:cs typeface="Arial" pitchFamily="34" charset="0"/>
              </a:rPr>
              <a:t>3</a:t>
            </a:r>
            <a:endParaRPr lang="en-US" sz="1200" dirty="0">
              <a:solidFill>
                <a:schemeClr val="bg1"/>
              </a:solidFill>
              <a:latin typeface="Arial" pitchFamily="34" charset="0"/>
              <a:cs typeface="Arial" pitchFamily="34" charset="0"/>
            </a:endParaRPr>
          </a:p>
        </p:txBody>
      </p:sp>
      <p:sp>
        <p:nvSpPr>
          <p:cNvPr id="78" name="Content Placeholder 49"/>
          <p:cNvSpPr>
            <a:spLocks noGrp="1"/>
          </p:cNvSpPr>
          <p:nvPr>
            <p:ph sz="quarter" idx="1"/>
          </p:nvPr>
        </p:nvSpPr>
        <p:spPr>
          <a:xfrm>
            <a:off x="612647" y="1600200"/>
            <a:ext cx="3002749" cy="4495800"/>
          </a:xfrm>
        </p:spPr>
        <p:txBody>
          <a:bodyPr>
            <a:normAutofit/>
          </a:bodyPr>
          <a:lstStyle/>
          <a:p>
            <a:r>
              <a:rPr lang="en-US" dirty="0" smtClean="0"/>
              <a:t>In your groups:</a:t>
            </a:r>
          </a:p>
          <a:p>
            <a:pPr lvl="1"/>
            <a:r>
              <a:rPr lang="en-US" dirty="0" smtClean="0"/>
              <a:t>Describe this school’s math performance</a:t>
            </a:r>
          </a:p>
          <a:p>
            <a:pPr lvl="1"/>
            <a:r>
              <a:rPr lang="en-US" dirty="0" smtClean="0"/>
              <a:t>Describe this school’s reading performance</a:t>
            </a:r>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Page 2 Bottom</a:t>
            </a:r>
            <a:br>
              <a:rPr lang="en-US" dirty="0" smtClean="0"/>
            </a:br>
            <a:r>
              <a:rPr lang="en-US" dirty="0" smtClean="0"/>
              <a:t>Grade-Level Value-Added</a:t>
            </a:r>
            <a:endParaRPr lang="en-US" dirty="0"/>
          </a:p>
        </p:txBody>
      </p:sp>
      <p:grpSp>
        <p:nvGrpSpPr>
          <p:cNvPr id="3" name="Group 177"/>
          <p:cNvGrpSpPr/>
          <p:nvPr/>
        </p:nvGrpSpPr>
        <p:grpSpPr>
          <a:xfrm>
            <a:off x="0" y="1585913"/>
            <a:ext cx="9144000" cy="5272087"/>
            <a:chOff x="0" y="1585913"/>
            <a:chExt cx="9144000" cy="5272087"/>
          </a:xfrm>
        </p:grpSpPr>
        <p:sp>
          <p:nvSpPr>
            <p:cNvPr id="7" name="Rectangle 6"/>
            <p:cNvSpPr/>
            <p:nvPr/>
          </p:nvSpPr>
          <p:spPr>
            <a:xfrm>
              <a:off x="0" y="1585913"/>
              <a:ext cx="9144000" cy="5272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4301" y="3971894"/>
              <a:ext cx="8882062" cy="4857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9063" y="2981255"/>
              <a:ext cx="8882062" cy="4857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26233" y="1947845"/>
              <a:ext cx="8879655" cy="47763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382441" y="1943078"/>
              <a:ext cx="805028" cy="461665"/>
            </a:xfrm>
            <a:prstGeom prst="rect">
              <a:avLst/>
            </a:prstGeom>
            <a:noFill/>
          </p:spPr>
          <p:txBody>
            <a:bodyPr wrap="none" rtlCol="0">
              <a:spAutoFit/>
            </a:bodyPr>
            <a:lstStyle/>
            <a:p>
              <a:pPr algn="ctr"/>
              <a:r>
                <a:rPr lang="en-US" sz="800" dirty="0" smtClean="0">
                  <a:solidFill>
                    <a:schemeClr val="bg1"/>
                  </a:solidFill>
                </a:rPr>
                <a:t>NUMBER OF</a:t>
              </a:r>
            </a:p>
            <a:p>
              <a:pPr algn="ctr"/>
              <a:r>
                <a:rPr lang="en-US" sz="800" dirty="0" smtClean="0">
                  <a:solidFill>
                    <a:schemeClr val="bg1"/>
                  </a:solidFill>
                </a:rPr>
                <a:t>STUDENTS</a:t>
              </a:r>
            </a:p>
            <a:p>
              <a:pPr algn="ctr"/>
              <a:r>
                <a:rPr lang="en-US" sz="800" dirty="0" smtClean="0">
                  <a:solidFill>
                    <a:schemeClr val="bg1"/>
                  </a:solidFill>
                </a:rPr>
                <a:t>(WEIGHTED)</a:t>
              </a:r>
              <a:endParaRPr lang="en-US" sz="800" dirty="0">
                <a:solidFill>
                  <a:schemeClr val="bg1"/>
                </a:solidFill>
              </a:endParaRPr>
            </a:p>
          </p:txBody>
        </p:sp>
        <p:sp>
          <p:nvSpPr>
            <p:cNvPr id="12" name="TextBox 11"/>
            <p:cNvSpPr txBox="1"/>
            <p:nvPr/>
          </p:nvSpPr>
          <p:spPr>
            <a:xfrm>
              <a:off x="5163866" y="1943075"/>
              <a:ext cx="805028" cy="461665"/>
            </a:xfrm>
            <a:prstGeom prst="rect">
              <a:avLst/>
            </a:prstGeom>
            <a:noFill/>
          </p:spPr>
          <p:txBody>
            <a:bodyPr wrap="none" rtlCol="0">
              <a:spAutoFit/>
            </a:bodyPr>
            <a:lstStyle/>
            <a:p>
              <a:pPr algn="ctr"/>
              <a:r>
                <a:rPr lang="en-US" sz="800" dirty="0" smtClean="0">
                  <a:solidFill>
                    <a:schemeClr val="bg1"/>
                  </a:solidFill>
                </a:rPr>
                <a:t>NUMBER OF</a:t>
              </a:r>
            </a:p>
            <a:p>
              <a:pPr algn="ctr"/>
              <a:r>
                <a:rPr lang="en-US" sz="800" dirty="0" smtClean="0">
                  <a:solidFill>
                    <a:schemeClr val="bg1"/>
                  </a:solidFill>
                </a:rPr>
                <a:t>STUDENTS</a:t>
              </a:r>
            </a:p>
            <a:p>
              <a:pPr algn="ctr"/>
              <a:r>
                <a:rPr lang="en-US" sz="800" dirty="0" smtClean="0">
                  <a:solidFill>
                    <a:schemeClr val="bg1"/>
                  </a:solidFill>
                </a:rPr>
                <a:t>(WEIGHTED)</a:t>
              </a:r>
              <a:endParaRPr lang="en-US" sz="800" dirty="0">
                <a:solidFill>
                  <a:schemeClr val="bg1"/>
                </a:solidFill>
              </a:endParaRPr>
            </a:p>
          </p:txBody>
        </p:sp>
        <p:sp>
          <p:nvSpPr>
            <p:cNvPr id="13" name="TextBox 12"/>
            <p:cNvSpPr txBox="1"/>
            <p:nvPr/>
          </p:nvSpPr>
          <p:spPr>
            <a:xfrm>
              <a:off x="2959306" y="1957366"/>
              <a:ext cx="1527983" cy="215444"/>
            </a:xfrm>
            <a:prstGeom prst="rect">
              <a:avLst/>
            </a:prstGeom>
            <a:noFill/>
          </p:spPr>
          <p:txBody>
            <a:bodyPr wrap="none" rtlCol="0">
              <a:spAutoFit/>
            </a:bodyPr>
            <a:lstStyle/>
            <a:p>
              <a:pPr algn="ctr"/>
              <a:r>
                <a:rPr lang="en-US" sz="800" dirty="0" smtClean="0">
                  <a:solidFill>
                    <a:schemeClr val="bg1"/>
                  </a:solidFill>
                </a:rPr>
                <a:t>VALUE-ADDED ESTIMATES</a:t>
              </a:r>
              <a:endParaRPr lang="en-US" sz="800" dirty="0">
                <a:solidFill>
                  <a:schemeClr val="bg1"/>
                </a:solidFill>
              </a:endParaRPr>
            </a:p>
          </p:txBody>
        </p:sp>
        <p:sp>
          <p:nvSpPr>
            <p:cNvPr id="14" name="TextBox 13"/>
            <p:cNvSpPr txBox="1"/>
            <p:nvPr/>
          </p:nvSpPr>
          <p:spPr>
            <a:xfrm>
              <a:off x="6726445" y="1957366"/>
              <a:ext cx="1527983" cy="215444"/>
            </a:xfrm>
            <a:prstGeom prst="rect">
              <a:avLst/>
            </a:prstGeom>
            <a:noFill/>
          </p:spPr>
          <p:txBody>
            <a:bodyPr wrap="none" rtlCol="0">
              <a:spAutoFit/>
            </a:bodyPr>
            <a:lstStyle/>
            <a:p>
              <a:pPr algn="ctr"/>
              <a:r>
                <a:rPr lang="en-US" sz="800" dirty="0" smtClean="0">
                  <a:solidFill>
                    <a:schemeClr val="bg1"/>
                  </a:solidFill>
                </a:rPr>
                <a:t>VALUE-ADDED ESTIMATES</a:t>
              </a:r>
              <a:endParaRPr lang="en-US" sz="800" dirty="0">
                <a:solidFill>
                  <a:schemeClr val="bg1"/>
                </a:solidFill>
              </a:endParaRPr>
            </a:p>
          </p:txBody>
        </p:sp>
        <p:sp>
          <p:nvSpPr>
            <p:cNvPr id="15" name="TextBox 14"/>
            <p:cNvSpPr txBox="1"/>
            <p:nvPr/>
          </p:nvSpPr>
          <p:spPr>
            <a:xfrm>
              <a:off x="1423986" y="1623997"/>
              <a:ext cx="3795714" cy="323165"/>
            </a:xfrm>
            <a:prstGeom prst="rect">
              <a:avLst/>
            </a:prstGeom>
            <a:noFill/>
            <a:ln w="12700">
              <a:solidFill>
                <a:schemeClr val="bg1">
                  <a:lumMod val="50000"/>
                </a:schemeClr>
              </a:solidFill>
            </a:ln>
          </p:spPr>
          <p:txBody>
            <a:bodyPr wrap="square" tIns="45720" bIns="91440" rtlCol="0">
              <a:spAutoFit/>
            </a:bodyPr>
            <a:lstStyle/>
            <a:p>
              <a:pPr algn="ctr"/>
              <a:r>
                <a:rPr lang="en-US" sz="1200" b="1" dirty="0" smtClean="0">
                  <a:solidFill>
                    <a:schemeClr val="tx1">
                      <a:lumMod val="65000"/>
                      <a:lumOff val="35000"/>
                    </a:schemeClr>
                  </a:solidFill>
                </a:rPr>
                <a:t>Past Academic Year 2010-2011</a:t>
              </a:r>
              <a:endParaRPr lang="en-US" sz="1200" b="1" dirty="0">
                <a:solidFill>
                  <a:schemeClr val="tx1">
                    <a:lumMod val="65000"/>
                    <a:lumOff val="35000"/>
                  </a:schemeClr>
                </a:solidFill>
              </a:endParaRPr>
            </a:p>
          </p:txBody>
        </p:sp>
        <p:sp>
          <p:nvSpPr>
            <p:cNvPr id="16" name="TextBox 15"/>
            <p:cNvSpPr txBox="1"/>
            <p:nvPr/>
          </p:nvSpPr>
          <p:spPr>
            <a:xfrm>
              <a:off x="5214934" y="1623998"/>
              <a:ext cx="3781429" cy="323165"/>
            </a:xfrm>
            <a:prstGeom prst="rect">
              <a:avLst/>
            </a:prstGeom>
            <a:noFill/>
            <a:ln w="12700">
              <a:solidFill>
                <a:schemeClr val="bg1">
                  <a:lumMod val="50000"/>
                </a:schemeClr>
              </a:solidFill>
            </a:ln>
          </p:spPr>
          <p:txBody>
            <a:bodyPr wrap="square" tIns="45720" bIns="91440" rtlCol="0">
              <a:spAutoFit/>
            </a:bodyPr>
            <a:lstStyle/>
            <a:p>
              <a:pPr algn="ctr"/>
              <a:r>
                <a:rPr lang="en-US" sz="1200" b="1" dirty="0" smtClean="0">
                  <a:solidFill>
                    <a:schemeClr val="tx1">
                      <a:lumMod val="65000"/>
                      <a:lumOff val="35000"/>
                    </a:schemeClr>
                  </a:solidFill>
                </a:rPr>
                <a:t>Up-To-3-Year Average</a:t>
              </a:r>
              <a:endParaRPr lang="en-US" sz="1200" b="1" dirty="0">
                <a:solidFill>
                  <a:schemeClr val="tx1">
                    <a:lumMod val="65000"/>
                    <a:lumOff val="35000"/>
                  </a:schemeClr>
                </a:solidFill>
              </a:endParaRPr>
            </a:p>
          </p:txBody>
        </p:sp>
        <p:sp>
          <p:nvSpPr>
            <p:cNvPr id="17" name="TextBox 16"/>
            <p:cNvSpPr txBox="1"/>
            <p:nvPr/>
          </p:nvSpPr>
          <p:spPr>
            <a:xfrm>
              <a:off x="2090677" y="2135959"/>
              <a:ext cx="269626" cy="276999"/>
            </a:xfrm>
            <a:prstGeom prst="rect">
              <a:avLst/>
            </a:prstGeom>
            <a:noFill/>
          </p:spPr>
          <p:txBody>
            <a:bodyPr wrap="none" rtlCol="0">
              <a:spAutoFit/>
            </a:bodyPr>
            <a:lstStyle/>
            <a:p>
              <a:pPr algn="ctr"/>
              <a:r>
                <a:rPr lang="en-US" sz="1200" dirty="0" smtClean="0">
                  <a:solidFill>
                    <a:schemeClr val="bg1"/>
                  </a:solidFill>
                </a:rPr>
                <a:t>1</a:t>
              </a:r>
              <a:endParaRPr lang="en-US" sz="1200" dirty="0">
                <a:solidFill>
                  <a:schemeClr val="bg1"/>
                </a:solidFill>
              </a:endParaRPr>
            </a:p>
          </p:txBody>
        </p:sp>
        <p:sp>
          <p:nvSpPr>
            <p:cNvPr id="18" name="TextBox 17"/>
            <p:cNvSpPr txBox="1"/>
            <p:nvPr/>
          </p:nvSpPr>
          <p:spPr>
            <a:xfrm>
              <a:off x="2836008" y="2135959"/>
              <a:ext cx="269626" cy="276999"/>
            </a:xfrm>
            <a:prstGeom prst="rect">
              <a:avLst/>
            </a:prstGeom>
            <a:noFill/>
          </p:spPr>
          <p:txBody>
            <a:bodyPr wrap="none" rtlCol="0">
              <a:spAutoFit/>
            </a:bodyPr>
            <a:lstStyle/>
            <a:p>
              <a:pPr algn="ctr"/>
              <a:r>
                <a:rPr lang="en-US" sz="1200" dirty="0" smtClean="0">
                  <a:solidFill>
                    <a:schemeClr val="bg1"/>
                  </a:solidFill>
                </a:rPr>
                <a:t>2</a:t>
              </a:r>
              <a:endParaRPr lang="en-US" sz="1200" dirty="0">
                <a:solidFill>
                  <a:schemeClr val="bg1"/>
                </a:solidFill>
              </a:endParaRPr>
            </a:p>
          </p:txBody>
        </p:sp>
        <p:sp>
          <p:nvSpPr>
            <p:cNvPr id="19" name="TextBox 18"/>
            <p:cNvSpPr txBox="1"/>
            <p:nvPr/>
          </p:nvSpPr>
          <p:spPr>
            <a:xfrm>
              <a:off x="3555142" y="2145484"/>
              <a:ext cx="269626" cy="276999"/>
            </a:xfrm>
            <a:prstGeom prst="rect">
              <a:avLst/>
            </a:prstGeom>
            <a:noFill/>
          </p:spPr>
          <p:txBody>
            <a:bodyPr wrap="none" rtlCol="0">
              <a:spAutoFit/>
            </a:bodyPr>
            <a:lstStyle/>
            <a:p>
              <a:pPr algn="ctr"/>
              <a:r>
                <a:rPr lang="en-US" sz="1200" dirty="0" smtClean="0">
                  <a:solidFill>
                    <a:schemeClr val="bg1"/>
                  </a:solidFill>
                </a:rPr>
                <a:t>3</a:t>
              </a:r>
              <a:endParaRPr lang="en-US" sz="1200" dirty="0">
                <a:solidFill>
                  <a:schemeClr val="bg1"/>
                </a:solidFill>
              </a:endParaRPr>
            </a:p>
          </p:txBody>
        </p:sp>
        <p:sp>
          <p:nvSpPr>
            <p:cNvPr id="20" name="TextBox 19"/>
            <p:cNvSpPr txBox="1"/>
            <p:nvPr/>
          </p:nvSpPr>
          <p:spPr>
            <a:xfrm>
              <a:off x="4283804" y="2133578"/>
              <a:ext cx="269626" cy="276999"/>
            </a:xfrm>
            <a:prstGeom prst="rect">
              <a:avLst/>
            </a:prstGeom>
            <a:noFill/>
          </p:spPr>
          <p:txBody>
            <a:bodyPr wrap="none" rtlCol="0">
              <a:spAutoFit/>
            </a:bodyPr>
            <a:lstStyle/>
            <a:p>
              <a:pPr algn="ctr"/>
              <a:r>
                <a:rPr lang="en-US" sz="1200" dirty="0" smtClean="0">
                  <a:solidFill>
                    <a:schemeClr val="bg1"/>
                  </a:solidFill>
                </a:rPr>
                <a:t>4</a:t>
              </a:r>
              <a:endParaRPr lang="en-US" sz="1200" dirty="0">
                <a:solidFill>
                  <a:schemeClr val="bg1"/>
                </a:solidFill>
              </a:endParaRPr>
            </a:p>
          </p:txBody>
        </p:sp>
        <p:sp>
          <p:nvSpPr>
            <p:cNvPr id="21" name="TextBox 20"/>
            <p:cNvSpPr txBox="1"/>
            <p:nvPr/>
          </p:nvSpPr>
          <p:spPr>
            <a:xfrm>
              <a:off x="4993416" y="2131196"/>
              <a:ext cx="269626" cy="276999"/>
            </a:xfrm>
            <a:prstGeom prst="rect">
              <a:avLst/>
            </a:prstGeom>
            <a:noFill/>
          </p:spPr>
          <p:txBody>
            <a:bodyPr wrap="none" rtlCol="0">
              <a:spAutoFit/>
            </a:bodyPr>
            <a:lstStyle/>
            <a:p>
              <a:pPr algn="ctr"/>
              <a:r>
                <a:rPr lang="en-US" sz="1200" dirty="0" smtClean="0">
                  <a:solidFill>
                    <a:schemeClr val="bg1"/>
                  </a:solidFill>
                </a:rPr>
                <a:t>5</a:t>
              </a:r>
              <a:endParaRPr lang="en-US" sz="1200" dirty="0">
                <a:solidFill>
                  <a:schemeClr val="bg1"/>
                </a:solidFill>
              </a:endParaRPr>
            </a:p>
          </p:txBody>
        </p:sp>
        <p:sp>
          <p:nvSpPr>
            <p:cNvPr id="22" name="TextBox 21"/>
            <p:cNvSpPr txBox="1"/>
            <p:nvPr/>
          </p:nvSpPr>
          <p:spPr>
            <a:xfrm>
              <a:off x="5869719" y="2135957"/>
              <a:ext cx="269626" cy="276999"/>
            </a:xfrm>
            <a:prstGeom prst="rect">
              <a:avLst/>
            </a:prstGeom>
            <a:noFill/>
          </p:spPr>
          <p:txBody>
            <a:bodyPr wrap="none" rtlCol="0">
              <a:spAutoFit/>
            </a:bodyPr>
            <a:lstStyle/>
            <a:p>
              <a:pPr algn="ctr"/>
              <a:r>
                <a:rPr lang="en-US" sz="1200" dirty="0" smtClean="0">
                  <a:solidFill>
                    <a:schemeClr val="bg1"/>
                  </a:solidFill>
                </a:rPr>
                <a:t>1</a:t>
              </a:r>
              <a:endParaRPr lang="en-US" sz="1200" dirty="0">
                <a:solidFill>
                  <a:schemeClr val="bg1"/>
                </a:solidFill>
              </a:endParaRPr>
            </a:p>
          </p:txBody>
        </p:sp>
        <p:sp>
          <p:nvSpPr>
            <p:cNvPr id="23" name="TextBox 22"/>
            <p:cNvSpPr txBox="1"/>
            <p:nvPr/>
          </p:nvSpPr>
          <p:spPr>
            <a:xfrm>
              <a:off x="6615050" y="2135957"/>
              <a:ext cx="269626" cy="276999"/>
            </a:xfrm>
            <a:prstGeom prst="rect">
              <a:avLst/>
            </a:prstGeom>
            <a:noFill/>
          </p:spPr>
          <p:txBody>
            <a:bodyPr wrap="none" rtlCol="0">
              <a:spAutoFit/>
            </a:bodyPr>
            <a:lstStyle/>
            <a:p>
              <a:pPr algn="ctr"/>
              <a:r>
                <a:rPr lang="en-US" sz="1200" dirty="0" smtClean="0">
                  <a:solidFill>
                    <a:schemeClr val="bg1"/>
                  </a:solidFill>
                </a:rPr>
                <a:t>2</a:t>
              </a:r>
              <a:endParaRPr lang="en-US" sz="1200" dirty="0">
                <a:solidFill>
                  <a:schemeClr val="bg1"/>
                </a:solidFill>
              </a:endParaRPr>
            </a:p>
          </p:txBody>
        </p:sp>
        <p:sp>
          <p:nvSpPr>
            <p:cNvPr id="24" name="TextBox 23"/>
            <p:cNvSpPr txBox="1"/>
            <p:nvPr/>
          </p:nvSpPr>
          <p:spPr>
            <a:xfrm>
              <a:off x="7334184" y="2145482"/>
              <a:ext cx="269626" cy="276999"/>
            </a:xfrm>
            <a:prstGeom prst="rect">
              <a:avLst/>
            </a:prstGeom>
            <a:noFill/>
          </p:spPr>
          <p:txBody>
            <a:bodyPr wrap="none" rtlCol="0">
              <a:spAutoFit/>
            </a:bodyPr>
            <a:lstStyle/>
            <a:p>
              <a:pPr algn="ctr"/>
              <a:r>
                <a:rPr lang="en-US" sz="1200" dirty="0" smtClean="0">
                  <a:solidFill>
                    <a:schemeClr val="bg1"/>
                  </a:solidFill>
                </a:rPr>
                <a:t>3</a:t>
              </a:r>
              <a:endParaRPr lang="en-US" sz="1200" dirty="0">
                <a:solidFill>
                  <a:schemeClr val="bg1"/>
                </a:solidFill>
              </a:endParaRPr>
            </a:p>
          </p:txBody>
        </p:sp>
        <p:sp>
          <p:nvSpPr>
            <p:cNvPr id="25" name="TextBox 24"/>
            <p:cNvSpPr txBox="1"/>
            <p:nvPr/>
          </p:nvSpPr>
          <p:spPr>
            <a:xfrm>
              <a:off x="8062846" y="2133576"/>
              <a:ext cx="269626" cy="276999"/>
            </a:xfrm>
            <a:prstGeom prst="rect">
              <a:avLst/>
            </a:prstGeom>
            <a:noFill/>
          </p:spPr>
          <p:txBody>
            <a:bodyPr wrap="none" rtlCol="0">
              <a:spAutoFit/>
            </a:bodyPr>
            <a:lstStyle/>
            <a:p>
              <a:pPr algn="ctr"/>
              <a:r>
                <a:rPr lang="en-US" sz="1200" dirty="0" smtClean="0">
                  <a:solidFill>
                    <a:schemeClr val="bg1"/>
                  </a:solidFill>
                </a:rPr>
                <a:t>4</a:t>
              </a:r>
              <a:endParaRPr lang="en-US" sz="1200" dirty="0">
                <a:solidFill>
                  <a:schemeClr val="bg1"/>
                </a:solidFill>
              </a:endParaRPr>
            </a:p>
          </p:txBody>
        </p:sp>
        <p:sp>
          <p:nvSpPr>
            <p:cNvPr id="26" name="TextBox 25"/>
            <p:cNvSpPr txBox="1"/>
            <p:nvPr/>
          </p:nvSpPr>
          <p:spPr>
            <a:xfrm>
              <a:off x="8772458" y="2131194"/>
              <a:ext cx="269626" cy="276999"/>
            </a:xfrm>
            <a:prstGeom prst="rect">
              <a:avLst/>
            </a:prstGeom>
            <a:noFill/>
          </p:spPr>
          <p:txBody>
            <a:bodyPr wrap="none" rtlCol="0">
              <a:spAutoFit/>
            </a:bodyPr>
            <a:lstStyle/>
            <a:p>
              <a:pPr algn="ctr"/>
              <a:r>
                <a:rPr lang="en-US" sz="1200" dirty="0" smtClean="0">
                  <a:solidFill>
                    <a:schemeClr val="bg1"/>
                  </a:solidFill>
                </a:rPr>
                <a:t>5</a:t>
              </a:r>
              <a:endParaRPr lang="en-US" sz="1200" dirty="0">
                <a:solidFill>
                  <a:schemeClr val="bg1"/>
                </a:solidFill>
              </a:endParaRPr>
            </a:p>
          </p:txBody>
        </p:sp>
        <p:sp>
          <p:nvSpPr>
            <p:cNvPr id="27" name="TextBox 26"/>
            <p:cNvSpPr txBox="1"/>
            <p:nvPr/>
          </p:nvSpPr>
          <p:spPr>
            <a:xfrm>
              <a:off x="126997" y="2518233"/>
              <a:ext cx="1128835" cy="338554"/>
            </a:xfrm>
            <a:prstGeom prst="rect">
              <a:avLst/>
            </a:prstGeom>
            <a:solidFill>
              <a:srgbClr val="2C5A8C"/>
            </a:solidFill>
          </p:spPr>
          <p:txBody>
            <a:bodyPr wrap="none" rtlCol="0">
              <a:spAutoFit/>
            </a:bodyPr>
            <a:lstStyle/>
            <a:p>
              <a:r>
                <a:rPr lang="en-US" sz="1600" b="1" dirty="0" smtClean="0">
                  <a:solidFill>
                    <a:schemeClr val="bg1"/>
                  </a:solidFill>
                  <a:latin typeface="Arial" pitchFamily="34" charset="0"/>
                  <a:cs typeface="Arial" pitchFamily="34" charset="0"/>
                </a:rPr>
                <a:t>READING</a:t>
              </a:r>
              <a:endParaRPr lang="en-US" sz="1600" b="1" dirty="0">
                <a:solidFill>
                  <a:schemeClr val="bg1"/>
                </a:solidFill>
                <a:latin typeface="Arial" pitchFamily="34" charset="0"/>
                <a:cs typeface="Arial" pitchFamily="34" charset="0"/>
              </a:endParaRPr>
            </a:p>
          </p:txBody>
        </p:sp>
        <p:sp>
          <p:nvSpPr>
            <p:cNvPr id="28" name="TextBox 27"/>
            <p:cNvSpPr txBox="1"/>
            <p:nvPr/>
          </p:nvSpPr>
          <p:spPr>
            <a:xfrm>
              <a:off x="126992" y="4761556"/>
              <a:ext cx="763595" cy="338554"/>
            </a:xfrm>
            <a:prstGeom prst="rect">
              <a:avLst/>
            </a:prstGeom>
            <a:solidFill>
              <a:srgbClr val="BD723B"/>
            </a:solidFill>
          </p:spPr>
          <p:txBody>
            <a:bodyPr wrap="square" rtlCol="0">
              <a:spAutoFit/>
            </a:bodyPr>
            <a:lstStyle/>
            <a:p>
              <a:pPr algn="ctr"/>
              <a:r>
                <a:rPr lang="en-US" sz="1600" b="1" dirty="0" smtClean="0">
                  <a:solidFill>
                    <a:schemeClr val="bg1"/>
                  </a:solidFill>
                  <a:latin typeface="Arial" pitchFamily="34" charset="0"/>
                  <a:cs typeface="Arial" pitchFamily="34" charset="0"/>
                </a:rPr>
                <a:t>MATH</a:t>
              </a:r>
              <a:endParaRPr lang="en-US" sz="1600" b="1" dirty="0">
                <a:solidFill>
                  <a:schemeClr val="bg1"/>
                </a:solidFill>
                <a:latin typeface="Arial" pitchFamily="34" charset="0"/>
                <a:cs typeface="Arial" pitchFamily="34" charset="0"/>
              </a:endParaRPr>
            </a:p>
          </p:txBody>
        </p:sp>
        <p:sp>
          <p:nvSpPr>
            <p:cNvPr id="29" name="TextBox 28"/>
            <p:cNvSpPr txBox="1"/>
            <p:nvPr/>
          </p:nvSpPr>
          <p:spPr>
            <a:xfrm>
              <a:off x="1295522" y="2519347"/>
              <a:ext cx="2596352" cy="338554"/>
            </a:xfrm>
            <a:prstGeom prst="rect">
              <a:avLst/>
            </a:prstGeom>
            <a:noFill/>
          </p:spPr>
          <p:txBody>
            <a:bodyPr wrap="none" rtlCol="0">
              <a:spAutoFit/>
            </a:bodyPr>
            <a:lstStyle/>
            <a:p>
              <a:r>
                <a:rPr lang="en-US" sz="1600" b="1" dirty="0" smtClean="0"/>
                <a:t>Grade-Level</a:t>
              </a:r>
              <a:r>
                <a:rPr lang="en-US" sz="1600" dirty="0" smtClean="0"/>
                <a:t> Value-Added</a:t>
              </a:r>
              <a:endParaRPr lang="en-US" sz="1600" dirty="0"/>
            </a:p>
          </p:txBody>
        </p:sp>
        <p:sp>
          <p:nvSpPr>
            <p:cNvPr id="30" name="Rectangle 29"/>
            <p:cNvSpPr/>
            <p:nvPr/>
          </p:nvSpPr>
          <p:spPr>
            <a:xfrm>
              <a:off x="2222345"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949221"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676097"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402973"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129850"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001389"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28265"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455141"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182017"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8908894"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224731"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951607"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678483"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405359"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132236"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003775"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730651"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7457527"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8184403"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8911280"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222350"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949226"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3676102"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402978"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129855"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001394"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728270"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7455146"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8182022"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8908899"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5210175" y="2416950"/>
              <a:ext cx="47625" cy="211693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1428750" y="2987657"/>
              <a:ext cx="0" cy="146685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120900" y="2987657"/>
              <a:ext cx="0" cy="1463675"/>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886450" y="2987657"/>
              <a:ext cx="0" cy="146685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1514480" y="3038457"/>
              <a:ext cx="532518" cy="307777"/>
            </a:xfrm>
            <a:prstGeom prst="rect">
              <a:avLst/>
            </a:prstGeom>
            <a:noFill/>
          </p:spPr>
          <p:txBody>
            <a:bodyPr wrap="none" rtlCol="0">
              <a:spAutoFit/>
            </a:bodyPr>
            <a:lstStyle/>
            <a:p>
              <a:pPr algn="ctr"/>
              <a:r>
                <a:rPr lang="en-US" sz="1400" dirty="0" smtClean="0"/>
                <a:t>58.7</a:t>
              </a:r>
              <a:endParaRPr lang="en-US" sz="1400" dirty="0"/>
            </a:p>
          </p:txBody>
        </p:sp>
        <p:sp>
          <p:nvSpPr>
            <p:cNvPr id="65" name="TextBox 64"/>
            <p:cNvSpPr txBox="1"/>
            <p:nvPr/>
          </p:nvSpPr>
          <p:spPr>
            <a:xfrm>
              <a:off x="1517655" y="3527407"/>
              <a:ext cx="532518" cy="307777"/>
            </a:xfrm>
            <a:prstGeom prst="rect">
              <a:avLst/>
            </a:prstGeom>
            <a:noFill/>
          </p:spPr>
          <p:txBody>
            <a:bodyPr wrap="none" rtlCol="0">
              <a:spAutoFit/>
            </a:bodyPr>
            <a:lstStyle/>
            <a:p>
              <a:pPr algn="ctr"/>
              <a:r>
                <a:rPr lang="en-US" sz="1400" dirty="0" smtClean="0"/>
                <a:t>68.3</a:t>
              </a:r>
              <a:endParaRPr lang="en-US" sz="1400" dirty="0"/>
            </a:p>
          </p:txBody>
        </p:sp>
        <p:sp>
          <p:nvSpPr>
            <p:cNvPr id="66" name="TextBox 65"/>
            <p:cNvSpPr txBox="1"/>
            <p:nvPr/>
          </p:nvSpPr>
          <p:spPr>
            <a:xfrm>
              <a:off x="5260975" y="3038457"/>
              <a:ext cx="631904" cy="307777"/>
            </a:xfrm>
            <a:prstGeom prst="rect">
              <a:avLst/>
            </a:prstGeom>
            <a:noFill/>
          </p:spPr>
          <p:txBody>
            <a:bodyPr wrap="none" rtlCol="0">
              <a:spAutoFit/>
            </a:bodyPr>
            <a:lstStyle/>
            <a:p>
              <a:r>
                <a:rPr lang="en-US" sz="1400" dirty="0" smtClean="0"/>
                <a:t>171.9</a:t>
              </a:r>
              <a:endParaRPr lang="en-US" sz="1400" dirty="0"/>
            </a:p>
          </p:txBody>
        </p:sp>
        <p:sp>
          <p:nvSpPr>
            <p:cNvPr id="67" name="TextBox 66"/>
            <p:cNvSpPr txBox="1"/>
            <p:nvPr/>
          </p:nvSpPr>
          <p:spPr>
            <a:xfrm>
              <a:off x="5260975" y="3527407"/>
              <a:ext cx="631904" cy="307777"/>
            </a:xfrm>
            <a:prstGeom prst="rect">
              <a:avLst/>
            </a:prstGeom>
            <a:noFill/>
          </p:spPr>
          <p:txBody>
            <a:bodyPr wrap="none" rtlCol="0">
              <a:spAutoFit/>
            </a:bodyPr>
            <a:lstStyle/>
            <a:p>
              <a:r>
                <a:rPr lang="en-US" sz="1400" dirty="0" smtClean="0"/>
                <a:t>187.5</a:t>
              </a:r>
              <a:endParaRPr lang="en-US" sz="1400" dirty="0"/>
            </a:p>
          </p:txBody>
        </p:sp>
        <p:sp>
          <p:nvSpPr>
            <p:cNvPr id="68" name="Rectangle 67"/>
            <p:cNvSpPr/>
            <p:nvPr/>
          </p:nvSpPr>
          <p:spPr>
            <a:xfrm>
              <a:off x="2219969"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2946845"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3673721"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400597"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5127474"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5999013"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6725889"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7452765"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8179641"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8906518"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1509718" y="4029096"/>
              <a:ext cx="532518" cy="307777"/>
            </a:xfrm>
            <a:prstGeom prst="rect">
              <a:avLst/>
            </a:prstGeom>
            <a:noFill/>
          </p:spPr>
          <p:txBody>
            <a:bodyPr wrap="none" rtlCol="0">
              <a:spAutoFit/>
            </a:bodyPr>
            <a:lstStyle/>
            <a:p>
              <a:pPr algn="ctr"/>
              <a:r>
                <a:rPr lang="en-US" sz="1400" dirty="0" smtClean="0"/>
                <a:t>55.9</a:t>
              </a:r>
              <a:endParaRPr lang="en-US" sz="1400" dirty="0"/>
            </a:p>
          </p:txBody>
        </p:sp>
        <p:sp>
          <p:nvSpPr>
            <p:cNvPr id="79" name="TextBox 78"/>
            <p:cNvSpPr txBox="1"/>
            <p:nvPr/>
          </p:nvSpPr>
          <p:spPr>
            <a:xfrm>
              <a:off x="5256213" y="4029096"/>
              <a:ext cx="631904" cy="307777"/>
            </a:xfrm>
            <a:prstGeom prst="rect">
              <a:avLst/>
            </a:prstGeom>
            <a:noFill/>
          </p:spPr>
          <p:txBody>
            <a:bodyPr wrap="none" rtlCol="0">
              <a:spAutoFit/>
            </a:bodyPr>
            <a:lstStyle/>
            <a:p>
              <a:r>
                <a:rPr lang="en-US" sz="1400" dirty="0" smtClean="0"/>
                <a:t>200.1</a:t>
              </a:r>
              <a:endParaRPr lang="en-US" sz="1400" dirty="0"/>
            </a:p>
          </p:txBody>
        </p:sp>
        <p:sp>
          <p:nvSpPr>
            <p:cNvPr id="80" name="Rectangle 79"/>
            <p:cNvSpPr/>
            <p:nvPr/>
          </p:nvSpPr>
          <p:spPr>
            <a:xfrm>
              <a:off x="109539" y="6215049"/>
              <a:ext cx="8882062" cy="4857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114301" y="5224410"/>
              <a:ext cx="8882062" cy="4857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p:cNvSpPr txBox="1"/>
            <p:nvPr/>
          </p:nvSpPr>
          <p:spPr>
            <a:xfrm>
              <a:off x="938298" y="4762502"/>
              <a:ext cx="2596352" cy="338554"/>
            </a:xfrm>
            <a:prstGeom prst="rect">
              <a:avLst/>
            </a:prstGeom>
            <a:noFill/>
          </p:spPr>
          <p:txBody>
            <a:bodyPr wrap="none" rtlCol="0">
              <a:spAutoFit/>
            </a:bodyPr>
            <a:lstStyle/>
            <a:p>
              <a:r>
                <a:rPr lang="en-US" sz="1600" b="1" dirty="0" smtClean="0"/>
                <a:t>Grade-Level</a:t>
              </a:r>
              <a:r>
                <a:rPr lang="en-US" sz="1600" dirty="0" smtClean="0"/>
                <a:t> Value-Added</a:t>
              </a:r>
              <a:endParaRPr lang="en-US" sz="1600" dirty="0"/>
            </a:p>
          </p:txBody>
        </p:sp>
        <p:sp>
          <p:nvSpPr>
            <p:cNvPr id="83" name="Rectangle 82"/>
            <p:cNvSpPr/>
            <p:nvPr/>
          </p:nvSpPr>
          <p:spPr>
            <a:xfrm>
              <a:off x="2219969" y="5668575"/>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2946845" y="5668575"/>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3673721" y="5668575"/>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4400597" y="5668575"/>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5127474" y="5668575"/>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5999013" y="5668575"/>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725889" y="5668575"/>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7452765" y="5668575"/>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8179641" y="5668575"/>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8906518" y="5668575"/>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2217588" y="6161493"/>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2944464" y="6161493"/>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3671340" y="6161493"/>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4398216" y="6161493"/>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5125093" y="6161493"/>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5996632" y="6161493"/>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6723508" y="6161493"/>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7450384" y="6161493"/>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8177260" y="6161493"/>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8904137" y="6161493"/>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p:nvPr/>
          </p:nvCxnSpPr>
          <p:spPr>
            <a:xfrm>
              <a:off x="1423988" y="5230812"/>
              <a:ext cx="0" cy="146685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116138" y="5230812"/>
              <a:ext cx="0" cy="1463675"/>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5881688" y="5230812"/>
              <a:ext cx="0" cy="146685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1509718" y="5281612"/>
              <a:ext cx="532518" cy="307777"/>
            </a:xfrm>
            <a:prstGeom prst="rect">
              <a:avLst/>
            </a:prstGeom>
            <a:noFill/>
          </p:spPr>
          <p:txBody>
            <a:bodyPr wrap="none" rtlCol="0">
              <a:spAutoFit/>
            </a:bodyPr>
            <a:lstStyle/>
            <a:p>
              <a:pPr algn="ctr"/>
              <a:r>
                <a:rPr lang="en-US" sz="1400" dirty="0" smtClean="0"/>
                <a:t>58.7</a:t>
              </a:r>
              <a:endParaRPr lang="en-US" sz="1400" dirty="0"/>
            </a:p>
          </p:txBody>
        </p:sp>
        <p:sp>
          <p:nvSpPr>
            <p:cNvPr id="107" name="TextBox 106"/>
            <p:cNvSpPr txBox="1"/>
            <p:nvPr/>
          </p:nvSpPr>
          <p:spPr>
            <a:xfrm>
              <a:off x="1512893" y="5770562"/>
              <a:ext cx="532518" cy="307777"/>
            </a:xfrm>
            <a:prstGeom prst="rect">
              <a:avLst/>
            </a:prstGeom>
            <a:noFill/>
          </p:spPr>
          <p:txBody>
            <a:bodyPr wrap="none" rtlCol="0">
              <a:spAutoFit/>
            </a:bodyPr>
            <a:lstStyle/>
            <a:p>
              <a:pPr algn="ctr"/>
              <a:r>
                <a:rPr lang="en-US" sz="1400" dirty="0" smtClean="0"/>
                <a:t>68.3</a:t>
              </a:r>
              <a:endParaRPr lang="en-US" sz="1400" dirty="0"/>
            </a:p>
          </p:txBody>
        </p:sp>
        <p:sp>
          <p:nvSpPr>
            <p:cNvPr id="108" name="TextBox 107"/>
            <p:cNvSpPr txBox="1"/>
            <p:nvPr/>
          </p:nvSpPr>
          <p:spPr>
            <a:xfrm>
              <a:off x="5256213" y="5281612"/>
              <a:ext cx="631904" cy="307777"/>
            </a:xfrm>
            <a:prstGeom prst="rect">
              <a:avLst/>
            </a:prstGeom>
            <a:noFill/>
          </p:spPr>
          <p:txBody>
            <a:bodyPr wrap="none" rtlCol="0">
              <a:spAutoFit/>
            </a:bodyPr>
            <a:lstStyle/>
            <a:p>
              <a:r>
                <a:rPr lang="en-US" sz="1400" dirty="0" smtClean="0"/>
                <a:t>171.9</a:t>
              </a:r>
              <a:endParaRPr lang="en-US" sz="1400" dirty="0"/>
            </a:p>
          </p:txBody>
        </p:sp>
        <p:sp>
          <p:nvSpPr>
            <p:cNvPr id="109" name="TextBox 108"/>
            <p:cNvSpPr txBox="1"/>
            <p:nvPr/>
          </p:nvSpPr>
          <p:spPr>
            <a:xfrm>
              <a:off x="5256213" y="5770562"/>
              <a:ext cx="631904" cy="307777"/>
            </a:xfrm>
            <a:prstGeom prst="rect">
              <a:avLst/>
            </a:prstGeom>
            <a:noFill/>
          </p:spPr>
          <p:txBody>
            <a:bodyPr wrap="none" rtlCol="0">
              <a:spAutoFit/>
            </a:bodyPr>
            <a:lstStyle/>
            <a:p>
              <a:r>
                <a:rPr lang="en-US" sz="1400" dirty="0" smtClean="0"/>
                <a:t>187.5</a:t>
              </a:r>
              <a:endParaRPr lang="en-US" sz="1400" dirty="0"/>
            </a:p>
          </p:txBody>
        </p:sp>
        <p:sp>
          <p:nvSpPr>
            <p:cNvPr id="110" name="Rectangle 109"/>
            <p:cNvSpPr/>
            <p:nvPr/>
          </p:nvSpPr>
          <p:spPr>
            <a:xfrm>
              <a:off x="2215207" y="6659214"/>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2942083" y="6659214"/>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3668959" y="6659214"/>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4395835" y="6659214"/>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5122712" y="6659214"/>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5994251" y="6659214"/>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6721127" y="6659214"/>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7448003" y="6659214"/>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8174879" y="6659214"/>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8901756" y="6659214"/>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p:cNvSpPr txBox="1"/>
            <p:nvPr/>
          </p:nvSpPr>
          <p:spPr>
            <a:xfrm>
              <a:off x="1504956" y="6272251"/>
              <a:ext cx="532518" cy="307777"/>
            </a:xfrm>
            <a:prstGeom prst="rect">
              <a:avLst/>
            </a:prstGeom>
            <a:noFill/>
          </p:spPr>
          <p:txBody>
            <a:bodyPr wrap="none" rtlCol="0">
              <a:spAutoFit/>
            </a:bodyPr>
            <a:lstStyle/>
            <a:p>
              <a:pPr algn="ctr"/>
              <a:r>
                <a:rPr lang="en-US" sz="1400" dirty="0" smtClean="0"/>
                <a:t>55.9</a:t>
              </a:r>
              <a:endParaRPr lang="en-US" sz="1400" dirty="0"/>
            </a:p>
          </p:txBody>
        </p:sp>
        <p:sp>
          <p:nvSpPr>
            <p:cNvPr id="121" name="TextBox 120"/>
            <p:cNvSpPr txBox="1"/>
            <p:nvPr/>
          </p:nvSpPr>
          <p:spPr>
            <a:xfrm>
              <a:off x="5251451" y="6272251"/>
              <a:ext cx="631904" cy="307777"/>
            </a:xfrm>
            <a:prstGeom prst="rect">
              <a:avLst/>
            </a:prstGeom>
            <a:noFill/>
          </p:spPr>
          <p:txBody>
            <a:bodyPr wrap="none" rtlCol="0">
              <a:spAutoFit/>
            </a:bodyPr>
            <a:lstStyle/>
            <a:p>
              <a:r>
                <a:rPr lang="en-US" sz="1400" dirty="0" smtClean="0"/>
                <a:t>200.1</a:t>
              </a:r>
              <a:endParaRPr lang="en-US" sz="1400" dirty="0"/>
            </a:p>
          </p:txBody>
        </p:sp>
        <p:sp>
          <p:nvSpPr>
            <p:cNvPr id="122" name="Rectangle 121"/>
            <p:cNvSpPr/>
            <p:nvPr/>
          </p:nvSpPr>
          <p:spPr>
            <a:xfrm>
              <a:off x="5210175" y="4691064"/>
              <a:ext cx="50006" cy="20954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3" name="Straight Connector 122"/>
            <p:cNvCxnSpPr/>
            <p:nvPr/>
          </p:nvCxnSpPr>
          <p:spPr>
            <a:xfrm>
              <a:off x="114300" y="4600575"/>
              <a:ext cx="8882063"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178"/>
          <p:cNvGrpSpPr/>
          <p:nvPr/>
        </p:nvGrpSpPr>
        <p:grpSpPr>
          <a:xfrm>
            <a:off x="3236758" y="3496471"/>
            <a:ext cx="1243012" cy="463821"/>
            <a:chOff x="3300415" y="3496471"/>
            <a:chExt cx="1243012" cy="463821"/>
          </a:xfrm>
        </p:grpSpPr>
        <p:sp>
          <p:nvSpPr>
            <p:cNvPr id="125" name="Teardrop 124"/>
            <p:cNvSpPr/>
            <p:nvPr/>
          </p:nvSpPr>
          <p:spPr>
            <a:xfrm rot="8100000">
              <a:off x="3781098" y="3496471"/>
              <a:ext cx="362282" cy="370418"/>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6" name="Straight Connector 125"/>
            <p:cNvCxnSpPr/>
            <p:nvPr/>
          </p:nvCxnSpPr>
          <p:spPr>
            <a:xfrm>
              <a:off x="3300415" y="3960292"/>
              <a:ext cx="124301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3727587" y="3505182"/>
              <a:ext cx="470000" cy="338554"/>
            </a:xfrm>
            <a:prstGeom prst="rect">
              <a:avLst/>
            </a:prstGeom>
            <a:noFill/>
          </p:spPr>
          <p:txBody>
            <a:bodyPr wrap="none" rtlCol="0">
              <a:spAutoFit/>
            </a:bodyPr>
            <a:lstStyle/>
            <a:p>
              <a:r>
                <a:rPr lang="en-US" sz="1600" b="1" dirty="0" smtClean="0"/>
                <a:t>3.3</a:t>
              </a:r>
              <a:endParaRPr lang="en-US" sz="1600" b="1" dirty="0"/>
            </a:p>
          </p:txBody>
        </p:sp>
      </p:grpSp>
      <p:grpSp>
        <p:nvGrpSpPr>
          <p:cNvPr id="6" name="Group 175"/>
          <p:cNvGrpSpPr/>
          <p:nvPr/>
        </p:nvGrpSpPr>
        <p:grpSpPr>
          <a:xfrm>
            <a:off x="2312965" y="3004346"/>
            <a:ext cx="1465256" cy="460646"/>
            <a:chOff x="2312965" y="3004346"/>
            <a:chExt cx="1465256" cy="460646"/>
          </a:xfrm>
        </p:grpSpPr>
        <p:cxnSp>
          <p:nvCxnSpPr>
            <p:cNvPr id="129" name="Straight Connector 128"/>
            <p:cNvCxnSpPr/>
            <p:nvPr/>
          </p:nvCxnSpPr>
          <p:spPr>
            <a:xfrm>
              <a:off x="2312965" y="3464992"/>
              <a:ext cx="146525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Teardrop 129"/>
            <p:cNvSpPr/>
            <p:nvPr/>
          </p:nvSpPr>
          <p:spPr>
            <a:xfrm rot="8100000">
              <a:off x="2876057" y="3004346"/>
              <a:ext cx="362282" cy="370418"/>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TextBox 130"/>
            <p:cNvSpPr txBox="1"/>
            <p:nvPr/>
          </p:nvSpPr>
          <p:spPr>
            <a:xfrm>
              <a:off x="2822546" y="3013057"/>
              <a:ext cx="470000" cy="338554"/>
            </a:xfrm>
            <a:prstGeom prst="rect">
              <a:avLst/>
            </a:prstGeom>
            <a:noFill/>
          </p:spPr>
          <p:txBody>
            <a:bodyPr wrap="none" rtlCol="0">
              <a:spAutoFit/>
            </a:bodyPr>
            <a:lstStyle/>
            <a:p>
              <a:r>
                <a:rPr lang="en-US" sz="1600" b="1" dirty="0" smtClean="0"/>
                <a:t>2.1</a:t>
              </a:r>
              <a:endParaRPr lang="en-US" sz="1600" b="1" dirty="0"/>
            </a:p>
          </p:txBody>
        </p:sp>
      </p:grpSp>
      <p:grpSp>
        <p:nvGrpSpPr>
          <p:cNvPr id="124" name="Group 179"/>
          <p:cNvGrpSpPr/>
          <p:nvPr/>
        </p:nvGrpSpPr>
        <p:grpSpPr>
          <a:xfrm>
            <a:off x="2652713" y="3994985"/>
            <a:ext cx="1411289" cy="460646"/>
            <a:chOff x="2652713" y="3994985"/>
            <a:chExt cx="1411289" cy="460646"/>
          </a:xfrm>
        </p:grpSpPr>
        <p:cxnSp>
          <p:nvCxnSpPr>
            <p:cNvPr id="133" name="Straight Connector 132"/>
            <p:cNvCxnSpPr/>
            <p:nvPr/>
          </p:nvCxnSpPr>
          <p:spPr>
            <a:xfrm>
              <a:off x="2652713" y="4455631"/>
              <a:ext cx="1411289"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ardrop 133"/>
            <p:cNvSpPr/>
            <p:nvPr/>
          </p:nvSpPr>
          <p:spPr>
            <a:xfrm rot="8100000">
              <a:off x="3161838" y="3994985"/>
              <a:ext cx="362282" cy="370418"/>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extBox 134"/>
            <p:cNvSpPr txBox="1"/>
            <p:nvPr/>
          </p:nvSpPr>
          <p:spPr>
            <a:xfrm>
              <a:off x="3108327" y="4003696"/>
              <a:ext cx="470000" cy="338554"/>
            </a:xfrm>
            <a:prstGeom prst="rect">
              <a:avLst/>
            </a:prstGeom>
            <a:noFill/>
          </p:spPr>
          <p:txBody>
            <a:bodyPr wrap="none" rtlCol="0">
              <a:spAutoFit/>
            </a:bodyPr>
            <a:lstStyle/>
            <a:p>
              <a:r>
                <a:rPr lang="en-US" sz="1600" b="1" dirty="0" smtClean="0"/>
                <a:t>2.6</a:t>
              </a:r>
              <a:endParaRPr lang="en-US" sz="1600" b="1" dirty="0"/>
            </a:p>
          </p:txBody>
        </p:sp>
      </p:grpSp>
      <p:sp>
        <p:nvSpPr>
          <p:cNvPr id="136" name="TextBox 135"/>
          <p:cNvSpPr txBox="1"/>
          <p:nvPr/>
        </p:nvSpPr>
        <p:spPr>
          <a:xfrm>
            <a:off x="161924" y="3047984"/>
            <a:ext cx="926857" cy="338554"/>
          </a:xfrm>
          <a:prstGeom prst="rect">
            <a:avLst/>
          </a:prstGeom>
          <a:noFill/>
        </p:spPr>
        <p:txBody>
          <a:bodyPr wrap="none" rtlCol="0">
            <a:spAutoFit/>
          </a:bodyPr>
          <a:lstStyle/>
          <a:p>
            <a:r>
              <a:rPr lang="en-US" sz="1600" dirty="0" smtClean="0"/>
              <a:t>Grade 4</a:t>
            </a:r>
            <a:endParaRPr lang="en-US" sz="1600" dirty="0"/>
          </a:p>
        </p:txBody>
      </p:sp>
      <p:sp>
        <p:nvSpPr>
          <p:cNvPr id="137" name="TextBox 136"/>
          <p:cNvSpPr txBox="1"/>
          <p:nvPr/>
        </p:nvSpPr>
        <p:spPr>
          <a:xfrm>
            <a:off x="161924" y="3548047"/>
            <a:ext cx="926857" cy="338554"/>
          </a:xfrm>
          <a:prstGeom prst="rect">
            <a:avLst/>
          </a:prstGeom>
          <a:noFill/>
        </p:spPr>
        <p:txBody>
          <a:bodyPr wrap="none" rtlCol="0">
            <a:spAutoFit/>
          </a:bodyPr>
          <a:lstStyle/>
          <a:p>
            <a:r>
              <a:rPr lang="en-US" sz="1600" dirty="0" smtClean="0"/>
              <a:t>Grade 5</a:t>
            </a:r>
            <a:endParaRPr lang="en-US" sz="1600" dirty="0"/>
          </a:p>
        </p:txBody>
      </p:sp>
      <p:sp>
        <p:nvSpPr>
          <p:cNvPr id="138" name="TextBox 137"/>
          <p:cNvSpPr txBox="1"/>
          <p:nvPr/>
        </p:nvSpPr>
        <p:spPr>
          <a:xfrm>
            <a:off x="161924" y="4048109"/>
            <a:ext cx="926857" cy="338554"/>
          </a:xfrm>
          <a:prstGeom prst="rect">
            <a:avLst/>
          </a:prstGeom>
          <a:noFill/>
        </p:spPr>
        <p:txBody>
          <a:bodyPr wrap="none" rtlCol="0">
            <a:spAutoFit/>
          </a:bodyPr>
          <a:lstStyle/>
          <a:p>
            <a:r>
              <a:rPr lang="en-US" sz="1600" dirty="0" smtClean="0"/>
              <a:t>Grade 6</a:t>
            </a:r>
            <a:endParaRPr lang="en-US" sz="1600" dirty="0"/>
          </a:p>
        </p:txBody>
      </p:sp>
      <p:grpSp>
        <p:nvGrpSpPr>
          <p:cNvPr id="128" name="Group 181"/>
          <p:cNvGrpSpPr/>
          <p:nvPr/>
        </p:nvGrpSpPr>
        <p:grpSpPr>
          <a:xfrm>
            <a:off x="2235201" y="5739626"/>
            <a:ext cx="901700" cy="463821"/>
            <a:chOff x="2235201" y="5739626"/>
            <a:chExt cx="901700" cy="463821"/>
          </a:xfrm>
        </p:grpSpPr>
        <p:sp>
          <p:nvSpPr>
            <p:cNvPr id="140" name="Teardrop 139"/>
            <p:cNvSpPr/>
            <p:nvPr/>
          </p:nvSpPr>
          <p:spPr>
            <a:xfrm rot="8100000">
              <a:off x="2471274" y="5739626"/>
              <a:ext cx="362282" cy="370418"/>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1" name="Straight Connector 140"/>
            <p:cNvCxnSpPr/>
            <p:nvPr/>
          </p:nvCxnSpPr>
          <p:spPr>
            <a:xfrm>
              <a:off x="2235201" y="6203447"/>
              <a:ext cx="9017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2417763" y="5748337"/>
              <a:ext cx="470000" cy="338554"/>
            </a:xfrm>
            <a:prstGeom prst="rect">
              <a:avLst/>
            </a:prstGeom>
            <a:noFill/>
          </p:spPr>
          <p:txBody>
            <a:bodyPr wrap="none" rtlCol="0">
              <a:spAutoFit/>
            </a:bodyPr>
            <a:lstStyle/>
            <a:p>
              <a:r>
                <a:rPr lang="en-US" sz="1600" b="1" dirty="0" smtClean="0"/>
                <a:t>1.6</a:t>
              </a:r>
              <a:endParaRPr lang="en-US" sz="1600" b="1" dirty="0"/>
            </a:p>
          </p:txBody>
        </p:sp>
      </p:grpSp>
      <p:grpSp>
        <p:nvGrpSpPr>
          <p:cNvPr id="132" name="Group 187"/>
          <p:cNvGrpSpPr/>
          <p:nvPr/>
        </p:nvGrpSpPr>
        <p:grpSpPr>
          <a:xfrm>
            <a:off x="6226191" y="5736451"/>
            <a:ext cx="731829" cy="463821"/>
            <a:chOff x="6226191" y="5736451"/>
            <a:chExt cx="731829" cy="463821"/>
          </a:xfrm>
        </p:grpSpPr>
        <p:cxnSp>
          <p:nvCxnSpPr>
            <p:cNvPr id="144" name="Straight Connector 143"/>
            <p:cNvCxnSpPr/>
            <p:nvPr/>
          </p:nvCxnSpPr>
          <p:spPr>
            <a:xfrm>
              <a:off x="6226191" y="6200272"/>
              <a:ext cx="731829"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ardrop 144"/>
            <p:cNvSpPr/>
            <p:nvPr/>
          </p:nvSpPr>
          <p:spPr>
            <a:xfrm rot="8100000">
              <a:off x="6414632" y="5736451"/>
              <a:ext cx="362282" cy="370418"/>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TextBox 145"/>
            <p:cNvSpPr txBox="1"/>
            <p:nvPr/>
          </p:nvSpPr>
          <p:spPr>
            <a:xfrm>
              <a:off x="6361121" y="5745162"/>
              <a:ext cx="470000" cy="338554"/>
            </a:xfrm>
            <a:prstGeom prst="rect">
              <a:avLst/>
            </a:prstGeom>
            <a:noFill/>
          </p:spPr>
          <p:txBody>
            <a:bodyPr wrap="none" rtlCol="0">
              <a:spAutoFit/>
            </a:bodyPr>
            <a:lstStyle/>
            <a:p>
              <a:r>
                <a:rPr lang="en-US" sz="1600" b="1" dirty="0" smtClean="0"/>
                <a:t>1.8</a:t>
              </a:r>
              <a:endParaRPr lang="en-US" sz="1600" b="1" dirty="0"/>
            </a:p>
          </p:txBody>
        </p:sp>
      </p:grpSp>
      <p:grpSp>
        <p:nvGrpSpPr>
          <p:cNvPr id="139" name="Group 180"/>
          <p:cNvGrpSpPr/>
          <p:nvPr/>
        </p:nvGrpSpPr>
        <p:grpSpPr>
          <a:xfrm>
            <a:off x="2098571" y="5247501"/>
            <a:ext cx="773217" cy="460646"/>
            <a:chOff x="2098571" y="5247501"/>
            <a:chExt cx="773217" cy="460646"/>
          </a:xfrm>
        </p:grpSpPr>
        <p:cxnSp>
          <p:nvCxnSpPr>
            <p:cNvPr id="148" name="Straight Connector 147"/>
            <p:cNvCxnSpPr/>
            <p:nvPr/>
          </p:nvCxnSpPr>
          <p:spPr>
            <a:xfrm>
              <a:off x="2233606" y="5708147"/>
              <a:ext cx="63818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Teardrop 148"/>
            <p:cNvSpPr/>
            <p:nvPr/>
          </p:nvSpPr>
          <p:spPr>
            <a:xfrm rot="8100000">
              <a:off x="2152082" y="5247501"/>
              <a:ext cx="362282" cy="370418"/>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TextBox 149"/>
            <p:cNvSpPr txBox="1"/>
            <p:nvPr/>
          </p:nvSpPr>
          <p:spPr>
            <a:xfrm>
              <a:off x="2098571" y="5256212"/>
              <a:ext cx="470000" cy="338554"/>
            </a:xfrm>
            <a:prstGeom prst="rect">
              <a:avLst/>
            </a:prstGeom>
            <a:noFill/>
          </p:spPr>
          <p:txBody>
            <a:bodyPr wrap="none" rtlCol="0">
              <a:spAutoFit/>
            </a:bodyPr>
            <a:lstStyle/>
            <a:p>
              <a:r>
                <a:rPr lang="en-US" sz="1600" b="1" dirty="0" smtClean="0"/>
                <a:t>1.1</a:t>
              </a:r>
              <a:endParaRPr lang="en-US" sz="1600" b="1" dirty="0"/>
            </a:p>
          </p:txBody>
        </p:sp>
      </p:grpSp>
      <p:grpSp>
        <p:nvGrpSpPr>
          <p:cNvPr id="143" name="Group 186"/>
          <p:cNvGrpSpPr/>
          <p:nvPr/>
        </p:nvGrpSpPr>
        <p:grpSpPr>
          <a:xfrm>
            <a:off x="5708529" y="5244326"/>
            <a:ext cx="765963" cy="466996"/>
            <a:chOff x="5708529" y="5244326"/>
            <a:chExt cx="765963" cy="466996"/>
          </a:xfrm>
        </p:grpSpPr>
        <p:cxnSp>
          <p:nvCxnSpPr>
            <p:cNvPr id="152" name="Straight Connector 151"/>
            <p:cNvCxnSpPr/>
            <p:nvPr/>
          </p:nvCxnSpPr>
          <p:spPr>
            <a:xfrm>
              <a:off x="6012651" y="5711322"/>
              <a:ext cx="46184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Teardrop 152"/>
            <p:cNvSpPr/>
            <p:nvPr/>
          </p:nvSpPr>
          <p:spPr>
            <a:xfrm rot="8100000">
              <a:off x="5762040" y="5244326"/>
              <a:ext cx="362282" cy="370418"/>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TextBox 153"/>
            <p:cNvSpPr txBox="1"/>
            <p:nvPr/>
          </p:nvSpPr>
          <p:spPr>
            <a:xfrm>
              <a:off x="5708529" y="5253037"/>
              <a:ext cx="470000" cy="338554"/>
            </a:xfrm>
            <a:prstGeom prst="rect">
              <a:avLst/>
            </a:prstGeom>
            <a:noFill/>
          </p:spPr>
          <p:txBody>
            <a:bodyPr wrap="none" rtlCol="0">
              <a:spAutoFit/>
            </a:bodyPr>
            <a:lstStyle/>
            <a:p>
              <a:r>
                <a:rPr lang="en-US" sz="1600" b="1" dirty="0" smtClean="0"/>
                <a:t>0.7</a:t>
              </a:r>
              <a:endParaRPr lang="en-US" sz="1600" b="1" dirty="0"/>
            </a:p>
          </p:txBody>
        </p:sp>
      </p:grpSp>
      <p:grpSp>
        <p:nvGrpSpPr>
          <p:cNvPr id="147" name="Group 182"/>
          <p:cNvGrpSpPr/>
          <p:nvPr/>
        </p:nvGrpSpPr>
        <p:grpSpPr>
          <a:xfrm>
            <a:off x="3712369" y="6238140"/>
            <a:ext cx="1178719" cy="460646"/>
            <a:chOff x="3712369" y="6238140"/>
            <a:chExt cx="1178719" cy="460646"/>
          </a:xfrm>
        </p:grpSpPr>
        <p:cxnSp>
          <p:nvCxnSpPr>
            <p:cNvPr id="156" name="Straight Connector 155"/>
            <p:cNvCxnSpPr/>
            <p:nvPr/>
          </p:nvCxnSpPr>
          <p:spPr>
            <a:xfrm>
              <a:off x="3712369" y="6698786"/>
              <a:ext cx="1178719"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Teardrop 156"/>
            <p:cNvSpPr/>
            <p:nvPr/>
          </p:nvSpPr>
          <p:spPr>
            <a:xfrm rot="8100000">
              <a:off x="4071572" y="6238140"/>
              <a:ext cx="362282" cy="370418"/>
            </a:xfrm>
            <a:prstGeom prst="teardrop">
              <a:avLst/>
            </a:prstGeom>
            <a:solidFill>
              <a:srgbClr val="70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TextBox 157"/>
            <p:cNvSpPr txBox="1"/>
            <p:nvPr/>
          </p:nvSpPr>
          <p:spPr>
            <a:xfrm>
              <a:off x="4018061" y="6246851"/>
              <a:ext cx="470000" cy="338554"/>
            </a:xfrm>
            <a:prstGeom prst="rect">
              <a:avLst/>
            </a:prstGeom>
            <a:noFill/>
          </p:spPr>
          <p:txBody>
            <a:bodyPr wrap="none" rtlCol="0">
              <a:spAutoFit/>
            </a:bodyPr>
            <a:lstStyle/>
            <a:p>
              <a:r>
                <a:rPr lang="en-US" sz="1600" b="1" dirty="0" smtClean="0"/>
                <a:t>3.8</a:t>
              </a:r>
              <a:endParaRPr lang="en-US" sz="1600" b="1" dirty="0"/>
            </a:p>
          </p:txBody>
        </p:sp>
      </p:grpSp>
      <p:grpSp>
        <p:nvGrpSpPr>
          <p:cNvPr id="151" name="Group 188"/>
          <p:cNvGrpSpPr/>
          <p:nvPr/>
        </p:nvGrpSpPr>
        <p:grpSpPr>
          <a:xfrm>
            <a:off x="7891670" y="6234965"/>
            <a:ext cx="805069" cy="466996"/>
            <a:chOff x="7879988" y="6234965"/>
            <a:chExt cx="805069" cy="466996"/>
          </a:xfrm>
        </p:grpSpPr>
        <p:cxnSp>
          <p:nvCxnSpPr>
            <p:cNvPr id="160" name="Straight Connector 159"/>
            <p:cNvCxnSpPr/>
            <p:nvPr/>
          </p:nvCxnSpPr>
          <p:spPr>
            <a:xfrm>
              <a:off x="7879988" y="6701961"/>
              <a:ext cx="805069"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Teardrop 160"/>
            <p:cNvSpPr/>
            <p:nvPr/>
          </p:nvSpPr>
          <p:spPr>
            <a:xfrm rot="8100000">
              <a:off x="8091148" y="6234965"/>
              <a:ext cx="362282" cy="370418"/>
            </a:xfrm>
            <a:prstGeom prst="teardrop">
              <a:avLst/>
            </a:prstGeom>
            <a:solidFill>
              <a:srgbClr val="70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TextBox 161"/>
            <p:cNvSpPr txBox="1"/>
            <p:nvPr/>
          </p:nvSpPr>
          <p:spPr>
            <a:xfrm>
              <a:off x="8037637" y="6243676"/>
              <a:ext cx="470000" cy="338554"/>
            </a:xfrm>
            <a:prstGeom prst="rect">
              <a:avLst/>
            </a:prstGeom>
            <a:noFill/>
          </p:spPr>
          <p:txBody>
            <a:bodyPr wrap="none" rtlCol="0">
              <a:spAutoFit/>
            </a:bodyPr>
            <a:lstStyle/>
            <a:p>
              <a:r>
                <a:rPr lang="en-US" sz="1600" b="1" dirty="0" smtClean="0"/>
                <a:t>4.1</a:t>
              </a:r>
              <a:endParaRPr lang="en-US" sz="1600" b="1" dirty="0"/>
            </a:p>
          </p:txBody>
        </p:sp>
      </p:grpSp>
      <p:sp>
        <p:nvSpPr>
          <p:cNvPr id="163" name="TextBox 162"/>
          <p:cNvSpPr txBox="1"/>
          <p:nvPr/>
        </p:nvSpPr>
        <p:spPr>
          <a:xfrm>
            <a:off x="157162" y="5291139"/>
            <a:ext cx="926857" cy="338554"/>
          </a:xfrm>
          <a:prstGeom prst="rect">
            <a:avLst/>
          </a:prstGeom>
          <a:noFill/>
        </p:spPr>
        <p:txBody>
          <a:bodyPr wrap="none" rtlCol="0">
            <a:spAutoFit/>
          </a:bodyPr>
          <a:lstStyle/>
          <a:p>
            <a:r>
              <a:rPr lang="en-US" sz="1600" dirty="0" smtClean="0"/>
              <a:t>Grade 4</a:t>
            </a:r>
            <a:endParaRPr lang="en-US" sz="1600" dirty="0"/>
          </a:p>
        </p:txBody>
      </p:sp>
      <p:sp>
        <p:nvSpPr>
          <p:cNvPr id="164" name="TextBox 163"/>
          <p:cNvSpPr txBox="1"/>
          <p:nvPr/>
        </p:nvSpPr>
        <p:spPr>
          <a:xfrm>
            <a:off x="157162" y="5791202"/>
            <a:ext cx="926857" cy="338554"/>
          </a:xfrm>
          <a:prstGeom prst="rect">
            <a:avLst/>
          </a:prstGeom>
          <a:noFill/>
        </p:spPr>
        <p:txBody>
          <a:bodyPr wrap="none" rtlCol="0">
            <a:spAutoFit/>
          </a:bodyPr>
          <a:lstStyle/>
          <a:p>
            <a:r>
              <a:rPr lang="en-US" sz="1600" dirty="0" smtClean="0"/>
              <a:t>Grade 5</a:t>
            </a:r>
            <a:endParaRPr lang="en-US" sz="1600" dirty="0"/>
          </a:p>
        </p:txBody>
      </p:sp>
      <p:sp>
        <p:nvSpPr>
          <p:cNvPr id="165" name="TextBox 164"/>
          <p:cNvSpPr txBox="1"/>
          <p:nvPr/>
        </p:nvSpPr>
        <p:spPr>
          <a:xfrm>
            <a:off x="157162" y="6291264"/>
            <a:ext cx="926857" cy="338554"/>
          </a:xfrm>
          <a:prstGeom prst="rect">
            <a:avLst/>
          </a:prstGeom>
          <a:noFill/>
        </p:spPr>
        <p:txBody>
          <a:bodyPr wrap="none" rtlCol="0">
            <a:spAutoFit/>
          </a:bodyPr>
          <a:lstStyle/>
          <a:p>
            <a:r>
              <a:rPr lang="en-US" sz="1600" dirty="0" smtClean="0"/>
              <a:t>Grade 6</a:t>
            </a:r>
            <a:endParaRPr lang="en-US" sz="1600" dirty="0"/>
          </a:p>
        </p:txBody>
      </p:sp>
      <p:grpSp>
        <p:nvGrpSpPr>
          <p:cNvPr id="155" name="Group 184"/>
          <p:cNvGrpSpPr/>
          <p:nvPr/>
        </p:nvGrpSpPr>
        <p:grpSpPr>
          <a:xfrm>
            <a:off x="7829552" y="3493296"/>
            <a:ext cx="1081088" cy="463821"/>
            <a:chOff x="7829552" y="3493296"/>
            <a:chExt cx="1081088" cy="463821"/>
          </a:xfrm>
        </p:grpSpPr>
        <p:cxnSp>
          <p:nvCxnSpPr>
            <p:cNvPr id="167" name="Straight Connector 166"/>
            <p:cNvCxnSpPr/>
            <p:nvPr/>
          </p:nvCxnSpPr>
          <p:spPr>
            <a:xfrm>
              <a:off x="7829552" y="3957117"/>
              <a:ext cx="108108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ardrop 167"/>
            <p:cNvSpPr/>
            <p:nvPr/>
          </p:nvSpPr>
          <p:spPr>
            <a:xfrm rot="8100000">
              <a:off x="8291253" y="3493296"/>
              <a:ext cx="362282" cy="370418"/>
            </a:xfrm>
            <a:prstGeom prst="teardrop">
              <a:avLst/>
            </a:prstGeom>
            <a:solidFill>
              <a:srgbClr val="70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TextBox 168"/>
            <p:cNvSpPr txBox="1"/>
            <p:nvPr/>
          </p:nvSpPr>
          <p:spPr>
            <a:xfrm>
              <a:off x="8237742" y="3502007"/>
              <a:ext cx="470000" cy="338554"/>
            </a:xfrm>
            <a:prstGeom prst="rect">
              <a:avLst/>
            </a:prstGeom>
            <a:noFill/>
          </p:spPr>
          <p:txBody>
            <a:bodyPr wrap="none" rtlCol="0">
              <a:spAutoFit/>
            </a:bodyPr>
            <a:lstStyle/>
            <a:p>
              <a:r>
                <a:rPr lang="en-US" sz="1600" b="1" dirty="0" smtClean="0"/>
                <a:t>4.3</a:t>
              </a:r>
              <a:endParaRPr lang="en-US" sz="1600" b="1" dirty="0"/>
            </a:p>
          </p:txBody>
        </p:sp>
      </p:grpSp>
      <p:grpSp>
        <p:nvGrpSpPr>
          <p:cNvPr id="159" name="Group 183"/>
          <p:cNvGrpSpPr/>
          <p:nvPr/>
        </p:nvGrpSpPr>
        <p:grpSpPr>
          <a:xfrm>
            <a:off x="6057900" y="3001171"/>
            <a:ext cx="1166764" cy="466996"/>
            <a:chOff x="6057900" y="3001171"/>
            <a:chExt cx="1166764" cy="466996"/>
          </a:xfrm>
        </p:grpSpPr>
        <p:cxnSp>
          <p:nvCxnSpPr>
            <p:cNvPr id="171" name="Straight Connector 170"/>
            <p:cNvCxnSpPr/>
            <p:nvPr/>
          </p:nvCxnSpPr>
          <p:spPr>
            <a:xfrm>
              <a:off x="6057900" y="3468167"/>
              <a:ext cx="116676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ardrop 171"/>
            <p:cNvSpPr/>
            <p:nvPr/>
          </p:nvSpPr>
          <p:spPr>
            <a:xfrm rot="8100000">
              <a:off x="6462200" y="3001171"/>
              <a:ext cx="362282" cy="370418"/>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TextBox 172"/>
            <p:cNvSpPr txBox="1"/>
            <p:nvPr/>
          </p:nvSpPr>
          <p:spPr>
            <a:xfrm>
              <a:off x="6408689" y="3009882"/>
              <a:ext cx="470000" cy="338554"/>
            </a:xfrm>
            <a:prstGeom prst="rect">
              <a:avLst/>
            </a:prstGeom>
            <a:noFill/>
          </p:spPr>
          <p:txBody>
            <a:bodyPr wrap="none" rtlCol="0">
              <a:spAutoFit/>
            </a:bodyPr>
            <a:lstStyle/>
            <a:p>
              <a:r>
                <a:rPr lang="en-US" sz="1600" b="1" dirty="0" smtClean="0"/>
                <a:t>1.9</a:t>
              </a:r>
              <a:endParaRPr lang="en-US" sz="1600" b="1" dirty="0"/>
            </a:p>
          </p:txBody>
        </p:sp>
      </p:grpSp>
      <p:grpSp>
        <p:nvGrpSpPr>
          <p:cNvPr id="166" name="Group 185"/>
          <p:cNvGrpSpPr/>
          <p:nvPr/>
        </p:nvGrpSpPr>
        <p:grpSpPr>
          <a:xfrm>
            <a:off x="6253164" y="3991810"/>
            <a:ext cx="1109663" cy="466996"/>
            <a:chOff x="6253164" y="3991810"/>
            <a:chExt cx="1109663" cy="466996"/>
          </a:xfrm>
        </p:grpSpPr>
        <p:cxnSp>
          <p:nvCxnSpPr>
            <p:cNvPr id="175" name="Straight Connector 174"/>
            <p:cNvCxnSpPr/>
            <p:nvPr/>
          </p:nvCxnSpPr>
          <p:spPr>
            <a:xfrm>
              <a:off x="6253164" y="4458806"/>
              <a:ext cx="1109663"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Teardrop 175"/>
            <p:cNvSpPr/>
            <p:nvPr/>
          </p:nvSpPr>
          <p:spPr>
            <a:xfrm rot="8100000">
              <a:off x="6657484" y="3991810"/>
              <a:ext cx="362282" cy="370418"/>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TextBox 176"/>
            <p:cNvSpPr txBox="1"/>
            <p:nvPr/>
          </p:nvSpPr>
          <p:spPr>
            <a:xfrm>
              <a:off x="6603973" y="4000521"/>
              <a:ext cx="470000" cy="338554"/>
            </a:xfrm>
            <a:prstGeom prst="rect">
              <a:avLst/>
            </a:prstGeom>
            <a:noFill/>
          </p:spPr>
          <p:txBody>
            <a:bodyPr wrap="none" rtlCol="0">
              <a:spAutoFit/>
            </a:bodyPr>
            <a:lstStyle/>
            <a:p>
              <a:r>
                <a:rPr lang="en-US" sz="1600" b="1" dirty="0" smtClean="0"/>
                <a:t>2.1</a:t>
              </a:r>
              <a:endParaRPr lang="en-US" sz="1600" b="1" dirty="0"/>
            </a:p>
          </p:txBody>
        </p:sp>
      </p:grpSp>
      <p:sp>
        <p:nvSpPr>
          <p:cNvPr id="4" name="Rectangular Callout 3"/>
          <p:cNvSpPr/>
          <p:nvPr/>
        </p:nvSpPr>
        <p:spPr>
          <a:xfrm>
            <a:off x="1023582" y="766907"/>
            <a:ext cx="3173787" cy="957942"/>
          </a:xfrm>
          <a:prstGeom prst="wedgeRectCallout">
            <a:avLst>
              <a:gd name="adj1" fmla="val -20139"/>
              <a:gd name="adj2" fmla="val 18000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FAQ 4:</a:t>
            </a:r>
          </a:p>
          <a:p>
            <a:pPr algn="ctr"/>
            <a:r>
              <a:rPr lang="en-US" dirty="0" smtClean="0"/>
              <a:t>Why are there non-integer numbers of students?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Students</a:t>
            </a:r>
            <a:endParaRPr lang="en-US" dirty="0"/>
          </a:p>
        </p:txBody>
      </p:sp>
      <p:sp>
        <p:nvSpPr>
          <p:cNvPr id="3" name="Content Placeholder 2"/>
          <p:cNvSpPr>
            <a:spLocks noGrp="1"/>
          </p:cNvSpPr>
          <p:nvPr>
            <p:ph sz="quarter" idx="1"/>
          </p:nvPr>
        </p:nvSpPr>
        <p:spPr>
          <a:xfrm>
            <a:off x="612648" y="1600200"/>
            <a:ext cx="8153400" cy="1621465"/>
          </a:xfrm>
        </p:spPr>
        <p:txBody>
          <a:bodyPr>
            <a:normAutofit fontScale="92500" lnSpcReduction="10000"/>
          </a:bodyPr>
          <a:lstStyle/>
          <a:p>
            <a:pPr lvl="0">
              <a:defRPr/>
            </a:pPr>
            <a:r>
              <a:rPr lang="en-US" dirty="0" smtClean="0"/>
              <a:t>If a student is enrolled in more than one school between the beginning of the school year and the spring MCA administration, each school gets credit for a portion of the student’s growth.</a:t>
            </a:r>
            <a:endParaRPr lang="en-US" dirty="0"/>
          </a:p>
        </p:txBody>
      </p:sp>
      <p:sp>
        <p:nvSpPr>
          <p:cNvPr id="4" name="Rectangle 3"/>
          <p:cNvSpPr/>
          <p:nvPr/>
        </p:nvSpPr>
        <p:spPr>
          <a:xfrm>
            <a:off x="1448585" y="4797080"/>
            <a:ext cx="6436284"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Grade 4</a:t>
            </a:r>
            <a:endParaRPr lang="en-US" dirty="0"/>
          </a:p>
        </p:txBody>
      </p:sp>
      <p:sp>
        <p:nvSpPr>
          <p:cNvPr id="11" name="Up Arrow Callout 10"/>
          <p:cNvSpPr/>
          <p:nvPr/>
        </p:nvSpPr>
        <p:spPr>
          <a:xfrm>
            <a:off x="50800" y="5330480"/>
            <a:ext cx="2824480" cy="5334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Beginning of School Year</a:t>
            </a:r>
            <a:endParaRPr lang="en-US" dirty="0"/>
          </a:p>
        </p:txBody>
      </p:sp>
      <p:sp>
        <p:nvSpPr>
          <p:cNvPr id="23" name="Rectangle 22"/>
          <p:cNvSpPr/>
          <p:nvPr/>
        </p:nvSpPr>
        <p:spPr>
          <a:xfrm>
            <a:off x="1450535" y="4253211"/>
            <a:ext cx="3273866" cy="4503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School A</a:t>
            </a:r>
            <a:endParaRPr lang="en-US" dirty="0"/>
          </a:p>
        </p:txBody>
      </p:sp>
      <p:sp>
        <p:nvSpPr>
          <p:cNvPr id="24" name="Rectangle 23"/>
          <p:cNvSpPr/>
          <p:nvPr/>
        </p:nvSpPr>
        <p:spPr>
          <a:xfrm>
            <a:off x="4744721" y="4253211"/>
            <a:ext cx="3127610" cy="4503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School B</a:t>
            </a:r>
            <a:endParaRPr lang="en-US" dirty="0"/>
          </a:p>
        </p:txBody>
      </p:sp>
      <p:sp>
        <p:nvSpPr>
          <p:cNvPr id="25" name="Right Brace 24"/>
          <p:cNvSpPr/>
          <p:nvPr/>
        </p:nvSpPr>
        <p:spPr>
          <a:xfrm rot="5400000" flipH="1">
            <a:off x="2916825" y="2404692"/>
            <a:ext cx="338902" cy="3276246"/>
          </a:xfrm>
          <a:prstGeom prst="rightBrace">
            <a:avLst>
              <a:gd name="adj1" fmla="val 23889"/>
              <a:gd name="adj2" fmla="val 49524"/>
            </a:avLst>
          </a:prstGeom>
          <a:ln w="38100"/>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26" name="Right Brace 25"/>
          <p:cNvSpPr/>
          <p:nvPr/>
        </p:nvSpPr>
        <p:spPr>
          <a:xfrm rot="5400000" flipH="1">
            <a:off x="5621395" y="2956121"/>
            <a:ext cx="338902" cy="2154629"/>
          </a:xfrm>
          <a:prstGeom prst="rightBrace">
            <a:avLst>
              <a:gd name="adj1" fmla="val 23889"/>
              <a:gd name="adj2" fmla="val 49524"/>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28" name="Rectangle 27"/>
          <p:cNvSpPr/>
          <p:nvPr/>
        </p:nvSpPr>
        <p:spPr>
          <a:xfrm>
            <a:off x="4754280" y="3357568"/>
            <a:ext cx="2088698" cy="45037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40% Attributed to B</a:t>
            </a:r>
            <a:endParaRPr lang="en-US" dirty="0"/>
          </a:p>
        </p:txBody>
      </p:sp>
      <p:sp>
        <p:nvSpPr>
          <p:cNvPr id="31" name="Rectangle 30"/>
          <p:cNvSpPr/>
          <p:nvPr/>
        </p:nvSpPr>
        <p:spPr>
          <a:xfrm>
            <a:off x="2077517" y="3376488"/>
            <a:ext cx="2058572" cy="45037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t>60% Attributed to A</a:t>
            </a:r>
            <a:endParaRPr lang="en-US" dirty="0"/>
          </a:p>
        </p:txBody>
      </p:sp>
      <p:sp>
        <p:nvSpPr>
          <p:cNvPr id="27" name="Up Arrow Callout 26"/>
          <p:cNvSpPr/>
          <p:nvPr/>
        </p:nvSpPr>
        <p:spPr>
          <a:xfrm>
            <a:off x="6150109" y="5344657"/>
            <a:ext cx="1297172" cy="5334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April MCA</a:t>
            </a:r>
            <a:endParaRPr lang="en-US" dirty="0"/>
          </a:p>
        </p:txBody>
      </p:sp>
    </p:spTree>
    <p:extLst>
      <p:ext uri="{BB962C8B-B14F-4D97-AF65-F5344CB8AC3E}">
        <p14:creationId xmlns:p14="http://schemas.microsoft.com/office/powerpoint/2010/main" xmlns="" val="7521076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8" grpId="0" animBg="1"/>
      <p:bldP spid="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3</a:t>
            </a:r>
            <a:endParaRPr lang="en-US" dirty="0"/>
          </a:p>
        </p:txBody>
      </p:sp>
      <p:pic>
        <p:nvPicPr>
          <p:cNvPr id="4" name="Content Placeholder 3" descr="Version_A_Page_3.png"/>
          <p:cNvPicPr>
            <a:picLocks noGrp="1" noChangeAspect="1"/>
          </p:cNvPicPr>
          <p:nvPr>
            <p:ph sz="quarter" idx="1"/>
          </p:nvPr>
        </p:nvPicPr>
        <p:blipFill>
          <a:blip r:embed="rId2" cstate="print"/>
          <a:stretch>
            <a:fillRect/>
          </a:stretch>
        </p:blipFill>
        <p:spPr>
          <a:xfrm>
            <a:off x="2952461" y="1600200"/>
            <a:ext cx="3474027" cy="4495799"/>
          </a:xfrm>
          <a:ln>
            <a:solidFill>
              <a:schemeClr val="tx1"/>
            </a:solidFill>
          </a:ln>
        </p:spPr>
      </p:pic>
      <p:sp>
        <p:nvSpPr>
          <p:cNvPr id="5" name="Rectangular Callout 4"/>
          <p:cNvSpPr/>
          <p:nvPr/>
        </p:nvSpPr>
        <p:spPr>
          <a:xfrm>
            <a:off x="500743" y="2144486"/>
            <a:ext cx="2296886" cy="1175657"/>
          </a:xfrm>
          <a:prstGeom prst="wedgeRectCallout">
            <a:avLst>
              <a:gd name="adj1" fmla="val 65896"/>
              <a:gd name="adj2" fmla="val 398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School-Level Value-Added and Achievement</a:t>
            </a:r>
            <a:endParaRPr lang="en-US" sz="2400" dirty="0"/>
          </a:p>
        </p:txBody>
      </p:sp>
      <p:sp>
        <p:nvSpPr>
          <p:cNvPr id="6" name="Rectangular Callout 5"/>
          <p:cNvSpPr/>
          <p:nvPr/>
        </p:nvSpPr>
        <p:spPr>
          <a:xfrm>
            <a:off x="457200" y="3984172"/>
            <a:ext cx="2296886" cy="1175657"/>
          </a:xfrm>
          <a:prstGeom prst="wedgeRectCallout">
            <a:avLst>
              <a:gd name="adj1" fmla="val 68740"/>
              <a:gd name="adj2" fmla="val 231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Scatter Plot Interpretation</a:t>
            </a:r>
            <a:endParaRPr lang="en-US" sz="2400"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3 Scatter Plots</a:t>
            </a:r>
            <a:endParaRPr lang="en-US" dirty="0"/>
          </a:p>
        </p:txBody>
      </p:sp>
      <p:pic>
        <p:nvPicPr>
          <p:cNvPr id="4" name="Content Placeholder 3" descr="P3 Top.png"/>
          <p:cNvPicPr>
            <a:picLocks noGrp="1" noChangeAspect="1"/>
          </p:cNvPicPr>
          <p:nvPr>
            <p:ph sz="quarter" idx="1"/>
          </p:nvPr>
        </p:nvPicPr>
        <p:blipFill>
          <a:blip r:embed="rId2" cstate="print"/>
          <a:stretch>
            <a:fillRect/>
          </a:stretch>
        </p:blipFill>
        <p:spPr>
          <a:xfrm>
            <a:off x="188232" y="1657437"/>
            <a:ext cx="8778662" cy="4318820"/>
          </a:xfrm>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7" y="274638"/>
            <a:ext cx="8695650" cy="1143000"/>
          </a:xfrm>
        </p:spPr>
        <p:txBody>
          <a:bodyPr>
            <a:normAutofit/>
          </a:bodyPr>
          <a:lstStyle/>
          <a:p>
            <a:r>
              <a:rPr lang="en-US" dirty="0" smtClean="0"/>
              <a:t>How to Read the Scatter Plots</a:t>
            </a:r>
            <a:endParaRPr lang="en-US" dirty="0"/>
          </a:p>
        </p:txBody>
      </p:sp>
      <p:sp>
        <p:nvSpPr>
          <p:cNvPr id="5" name="Rectangle 4"/>
          <p:cNvSpPr/>
          <p:nvPr/>
        </p:nvSpPr>
        <p:spPr>
          <a:xfrm>
            <a:off x="2212329" y="2029134"/>
            <a:ext cx="1993982" cy="39713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7854" y="6004550"/>
            <a:ext cx="301686" cy="369332"/>
          </a:xfrm>
          <a:prstGeom prst="rect">
            <a:avLst/>
          </a:prstGeom>
          <a:noFill/>
        </p:spPr>
        <p:txBody>
          <a:bodyPr wrap="none" rtlCol="0">
            <a:spAutoFit/>
          </a:bodyPr>
          <a:lstStyle/>
          <a:p>
            <a:r>
              <a:rPr lang="en-US" dirty="0" smtClean="0"/>
              <a:t>1</a:t>
            </a:r>
            <a:endParaRPr lang="en-US" dirty="0"/>
          </a:p>
        </p:txBody>
      </p:sp>
      <p:sp>
        <p:nvSpPr>
          <p:cNvPr id="7" name="TextBox 6"/>
          <p:cNvSpPr txBox="1"/>
          <p:nvPr/>
        </p:nvSpPr>
        <p:spPr>
          <a:xfrm>
            <a:off x="2061650" y="6004550"/>
            <a:ext cx="301686" cy="369332"/>
          </a:xfrm>
          <a:prstGeom prst="rect">
            <a:avLst/>
          </a:prstGeom>
          <a:noFill/>
        </p:spPr>
        <p:txBody>
          <a:bodyPr wrap="none" rtlCol="0">
            <a:spAutoFit/>
          </a:bodyPr>
          <a:lstStyle/>
          <a:p>
            <a:r>
              <a:rPr lang="en-US" dirty="0" smtClean="0"/>
              <a:t>2</a:t>
            </a:r>
            <a:endParaRPr lang="en-US" dirty="0"/>
          </a:p>
        </p:txBody>
      </p:sp>
      <p:sp>
        <p:nvSpPr>
          <p:cNvPr id="8" name="TextBox 7"/>
          <p:cNvSpPr txBox="1"/>
          <p:nvPr/>
        </p:nvSpPr>
        <p:spPr>
          <a:xfrm>
            <a:off x="3055446" y="6004550"/>
            <a:ext cx="301686" cy="369332"/>
          </a:xfrm>
          <a:prstGeom prst="rect">
            <a:avLst/>
          </a:prstGeom>
          <a:noFill/>
        </p:spPr>
        <p:txBody>
          <a:bodyPr wrap="none" rtlCol="0">
            <a:spAutoFit/>
          </a:bodyPr>
          <a:lstStyle/>
          <a:p>
            <a:r>
              <a:rPr lang="en-US" dirty="0" smtClean="0"/>
              <a:t>3</a:t>
            </a:r>
            <a:endParaRPr lang="en-US" dirty="0"/>
          </a:p>
        </p:txBody>
      </p:sp>
      <p:sp>
        <p:nvSpPr>
          <p:cNvPr id="9" name="TextBox 8"/>
          <p:cNvSpPr txBox="1"/>
          <p:nvPr/>
        </p:nvSpPr>
        <p:spPr>
          <a:xfrm>
            <a:off x="5043036" y="6004550"/>
            <a:ext cx="301686" cy="369332"/>
          </a:xfrm>
          <a:prstGeom prst="rect">
            <a:avLst/>
          </a:prstGeom>
          <a:noFill/>
        </p:spPr>
        <p:txBody>
          <a:bodyPr wrap="none" rtlCol="0">
            <a:spAutoFit/>
          </a:bodyPr>
          <a:lstStyle/>
          <a:p>
            <a:r>
              <a:rPr lang="en-US" dirty="0" smtClean="0"/>
              <a:t>5</a:t>
            </a:r>
            <a:endParaRPr lang="en-US" dirty="0"/>
          </a:p>
        </p:txBody>
      </p:sp>
      <p:sp>
        <p:nvSpPr>
          <p:cNvPr id="10" name="TextBox 9"/>
          <p:cNvSpPr txBox="1"/>
          <p:nvPr/>
        </p:nvSpPr>
        <p:spPr>
          <a:xfrm>
            <a:off x="4049242" y="6004550"/>
            <a:ext cx="301686" cy="369332"/>
          </a:xfrm>
          <a:prstGeom prst="rect">
            <a:avLst/>
          </a:prstGeom>
          <a:noFill/>
        </p:spPr>
        <p:txBody>
          <a:bodyPr wrap="none" rtlCol="0">
            <a:spAutoFit/>
          </a:bodyPr>
          <a:lstStyle/>
          <a:p>
            <a:r>
              <a:rPr lang="en-US" dirty="0" smtClean="0"/>
              <a:t>4</a:t>
            </a:r>
            <a:endParaRPr lang="en-US" dirty="0"/>
          </a:p>
        </p:txBody>
      </p:sp>
      <p:sp>
        <p:nvSpPr>
          <p:cNvPr id="12" name="TextBox 11"/>
          <p:cNvSpPr txBox="1"/>
          <p:nvPr/>
        </p:nvSpPr>
        <p:spPr>
          <a:xfrm>
            <a:off x="912543" y="5820687"/>
            <a:ext cx="301686" cy="369332"/>
          </a:xfrm>
          <a:prstGeom prst="rect">
            <a:avLst/>
          </a:prstGeom>
          <a:noFill/>
        </p:spPr>
        <p:txBody>
          <a:bodyPr wrap="none" rtlCol="0">
            <a:spAutoFit/>
          </a:bodyPr>
          <a:lstStyle/>
          <a:p>
            <a:r>
              <a:rPr lang="en-US" dirty="0" smtClean="0"/>
              <a:t>0</a:t>
            </a:r>
            <a:endParaRPr lang="en-US" dirty="0"/>
          </a:p>
        </p:txBody>
      </p:sp>
      <p:sp>
        <p:nvSpPr>
          <p:cNvPr id="13" name="TextBox 12"/>
          <p:cNvSpPr txBox="1"/>
          <p:nvPr/>
        </p:nvSpPr>
        <p:spPr>
          <a:xfrm>
            <a:off x="795525" y="5028011"/>
            <a:ext cx="418704" cy="369332"/>
          </a:xfrm>
          <a:prstGeom prst="rect">
            <a:avLst/>
          </a:prstGeom>
          <a:noFill/>
        </p:spPr>
        <p:txBody>
          <a:bodyPr wrap="none" rtlCol="0">
            <a:spAutoFit/>
          </a:bodyPr>
          <a:lstStyle/>
          <a:p>
            <a:r>
              <a:rPr lang="en-US" dirty="0" smtClean="0"/>
              <a:t>20</a:t>
            </a:r>
            <a:endParaRPr lang="en-US" dirty="0"/>
          </a:p>
        </p:txBody>
      </p:sp>
      <p:sp>
        <p:nvSpPr>
          <p:cNvPr id="14" name="TextBox 13"/>
          <p:cNvSpPr txBox="1"/>
          <p:nvPr/>
        </p:nvSpPr>
        <p:spPr>
          <a:xfrm>
            <a:off x="795525" y="4235334"/>
            <a:ext cx="418704" cy="369332"/>
          </a:xfrm>
          <a:prstGeom prst="rect">
            <a:avLst/>
          </a:prstGeom>
          <a:noFill/>
        </p:spPr>
        <p:txBody>
          <a:bodyPr wrap="none" rtlCol="0">
            <a:spAutoFit/>
          </a:bodyPr>
          <a:lstStyle/>
          <a:p>
            <a:r>
              <a:rPr lang="en-US" dirty="0" smtClean="0"/>
              <a:t>40</a:t>
            </a:r>
            <a:endParaRPr lang="en-US" dirty="0"/>
          </a:p>
        </p:txBody>
      </p:sp>
      <p:sp>
        <p:nvSpPr>
          <p:cNvPr id="15" name="TextBox 14"/>
          <p:cNvSpPr txBox="1"/>
          <p:nvPr/>
        </p:nvSpPr>
        <p:spPr>
          <a:xfrm>
            <a:off x="795525" y="3442657"/>
            <a:ext cx="418704" cy="369332"/>
          </a:xfrm>
          <a:prstGeom prst="rect">
            <a:avLst/>
          </a:prstGeom>
          <a:noFill/>
        </p:spPr>
        <p:txBody>
          <a:bodyPr wrap="none" rtlCol="0">
            <a:spAutoFit/>
          </a:bodyPr>
          <a:lstStyle/>
          <a:p>
            <a:r>
              <a:rPr lang="en-US" dirty="0" smtClean="0"/>
              <a:t>60</a:t>
            </a:r>
            <a:endParaRPr lang="en-US" dirty="0"/>
          </a:p>
        </p:txBody>
      </p:sp>
      <p:sp>
        <p:nvSpPr>
          <p:cNvPr id="16" name="TextBox 15"/>
          <p:cNvSpPr txBox="1"/>
          <p:nvPr/>
        </p:nvSpPr>
        <p:spPr>
          <a:xfrm>
            <a:off x="795525" y="2649980"/>
            <a:ext cx="418704" cy="369332"/>
          </a:xfrm>
          <a:prstGeom prst="rect">
            <a:avLst/>
          </a:prstGeom>
          <a:noFill/>
        </p:spPr>
        <p:txBody>
          <a:bodyPr wrap="none" rtlCol="0">
            <a:spAutoFit/>
          </a:bodyPr>
          <a:lstStyle/>
          <a:p>
            <a:r>
              <a:rPr lang="en-US" dirty="0" smtClean="0"/>
              <a:t>80</a:t>
            </a:r>
            <a:endParaRPr lang="en-US" dirty="0"/>
          </a:p>
        </p:txBody>
      </p:sp>
      <p:sp>
        <p:nvSpPr>
          <p:cNvPr id="17" name="TextBox 16"/>
          <p:cNvSpPr txBox="1"/>
          <p:nvPr/>
        </p:nvSpPr>
        <p:spPr>
          <a:xfrm>
            <a:off x="678505" y="1857303"/>
            <a:ext cx="535724" cy="369332"/>
          </a:xfrm>
          <a:prstGeom prst="rect">
            <a:avLst/>
          </a:prstGeom>
          <a:noFill/>
        </p:spPr>
        <p:txBody>
          <a:bodyPr wrap="none" rtlCol="0">
            <a:spAutoFit/>
          </a:bodyPr>
          <a:lstStyle/>
          <a:p>
            <a:r>
              <a:rPr lang="en-US" dirty="0" smtClean="0"/>
              <a:t>100</a:t>
            </a:r>
            <a:endParaRPr lang="en-US" dirty="0"/>
          </a:p>
        </p:txBody>
      </p:sp>
      <p:sp>
        <p:nvSpPr>
          <p:cNvPr id="18" name="Rectangle 17"/>
          <p:cNvSpPr/>
          <p:nvPr/>
        </p:nvSpPr>
        <p:spPr>
          <a:xfrm>
            <a:off x="1220253" y="2778583"/>
            <a:ext cx="3971249" cy="1091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19675" y="2031967"/>
            <a:ext cx="3971365" cy="397136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4" idx="2"/>
            <a:endCxn id="4" idx="0"/>
          </p:cNvCxnSpPr>
          <p:nvPr/>
        </p:nvCxnSpPr>
        <p:spPr>
          <a:xfrm flipV="1">
            <a:off x="3205358" y="2031967"/>
            <a:ext cx="0" cy="3971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8" idx="3"/>
            <a:endCxn id="18" idx="1"/>
          </p:cNvCxnSpPr>
          <p:nvPr/>
        </p:nvCxnSpPr>
        <p:spPr>
          <a:xfrm flipH="1">
            <a:off x="1220253" y="3324273"/>
            <a:ext cx="39712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765756" y="6365407"/>
            <a:ext cx="2890663" cy="369332"/>
          </a:xfrm>
          <a:prstGeom prst="rect">
            <a:avLst/>
          </a:prstGeom>
          <a:noFill/>
        </p:spPr>
        <p:txBody>
          <a:bodyPr wrap="none" rtlCol="0">
            <a:spAutoFit/>
          </a:bodyPr>
          <a:lstStyle/>
          <a:p>
            <a:r>
              <a:rPr lang="en-US" b="1" dirty="0" smtClean="0"/>
              <a:t>Value-Added (2010-2011)</a:t>
            </a:r>
            <a:endParaRPr lang="en-US" b="1" dirty="0"/>
          </a:p>
        </p:txBody>
      </p:sp>
      <p:sp>
        <p:nvSpPr>
          <p:cNvPr id="25" name="TextBox 24"/>
          <p:cNvSpPr txBox="1"/>
          <p:nvPr/>
        </p:nvSpPr>
        <p:spPr>
          <a:xfrm rot="16200000">
            <a:off x="-877311" y="3839501"/>
            <a:ext cx="2787943" cy="369332"/>
          </a:xfrm>
          <a:prstGeom prst="rect">
            <a:avLst/>
          </a:prstGeom>
          <a:noFill/>
        </p:spPr>
        <p:txBody>
          <a:bodyPr wrap="none" rtlCol="0">
            <a:spAutoFit/>
          </a:bodyPr>
          <a:lstStyle/>
          <a:p>
            <a:r>
              <a:rPr lang="en-US" b="1" dirty="0" smtClean="0"/>
              <a:t>Percent Prof/Adv (2010)</a:t>
            </a:r>
            <a:endParaRPr lang="en-US" b="1" dirty="0"/>
          </a:p>
        </p:txBody>
      </p:sp>
      <p:sp>
        <p:nvSpPr>
          <p:cNvPr id="39" name="TextBox 38"/>
          <p:cNvSpPr txBox="1"/>
          <p:nvPr/>
        </p:nvSpPr>
        <p:spPr>
          <a:xfrm>
            <a:off x="5745972" y="1993982"/>
            <a:ext cx="3103060" cy="1200329"/>
          </a:xfrm>
          <a:prstGeom prst="rect">
            <a:avLst/>
          </a:prstGeom>
          <a:noFill/>
        </p:spPr>
        <p:txBody>
          <a:bodyPr wrap="square" rtlCol="0">
            <a:spAutoFit/>
          </a:bodyPr>
          <a:lstStyle/>
          <a:p>
            <a:r>
              <a:rPr lang="en-US" dirty="0" smtClean="0"/>
              <a:t>These scatter plots are a way to represent </a:t>
            </a:r>
            <a:r>
              <a:rPr lang="en-US" b="1" dirty="0" smtClean="0">
                <a:solidFill>
                  <a:srgbClr val="DD3B3C"/>
                </a:solidFill>
              </a:rPr>
              <a:t>Achievement</a:t>
            </a:r>
            <a:r>
              <a:rPr lang="en-US" dirty="0" smtClean="0"/>
              <a:t> and </a:t>
            </a:r>
          </a:p>
          <a:p>
            <a:r>
              <a:rPr lang="en-US" b="1" dirty="0" smtClean="0">
                <a:solidFill>
                  <a:srgbClr val="0060AA"/>
                </a:solidFill>
              </a:rPr>
              <a:t>Value-Added</a:t>
            </a:r>
            <a:r>
              <a:rPr lang="en-US" dirty="0" smtClean="0"/>
              <a:t> together </a:t>
            </a:r>
            <a:endParaRPr lang="en-US" dirty="0"/>
          </a:p>
        </p:txBody>
      </p:sp>
      <p:pic>
        <p:nvPicPr>
          <p:cNvPr id="40" name="Picture 39" descr="Power of Two.png"/>
          <p:cNvPicPr>
            <a:picLocks noChangeAspect="1"/>
          </p:cNvPicPr>
          <p:nvPr/>
        </p:nvPicPr>
        <p:blipFill>
          <a:blip r:embed="rId3" cstate="print"/>
          <a:stretch>
            <a:fillRect/>
          </a:stretch>
        </p:blipFill>
        <p:spPr>
          <a:xfrm>
            <a:off x="5539494" y="3339947"/>
            <a:ext cx="3438173" cy="2585954"/>
          </a:xfrm>
          <a:prstGeom prst="rect">
            <a:avLst/>
          </a:prstGeom>
          <a:ln>
            <a:noFill/>
          </a:ln>
          <a:effectLst>
            <a:outerShdw blurRad="292100" dist="139700" dir="2700000" algn="tl" rotWithShape="0">
              <a:srgbClr val="333333">
                <a:alpha val="65000"/>
              </a:srgbClr>
            </a:outerShdw>
          </a:effectLst>
        </p:spPr>
      </p:pic>
      <p:sp>
        <p:nvSpPr>
          <p:cNvPr id="41" name="Up Arrow 40"/>
          <p:cNvSpPr/>
          <p:nvPr/>
        </p:nvSpPr>
        <p:spPr>
          <a:xfrm>
            <a:off x="1232965" y="2064774"/>
            <a:ext cx="484632" cy="3526929"/>
          </a:xfrm>
          <a:prstGeom prst="upArrow">
            <a:avLst/>
          </a:prstGeom>
          <a:solidFill>
            <a:srgbClr val="DD3B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Achievement</a:t>
            </a:r>
            <a:endParaRPr lang="en-US" dirty="0"/>
          </a:p>
        </p:txBody>
      </p:sp>
      <p:sp>
        <p:nvSpPr>
          <p:cNvPr id="42" name="Up Arrow 41"/>
          <p:cNvSpPr/>
          <p:nvPr/>
        </p:nvSpPr>
        <p:spPr>
          <a:xfrm rot="5400000">
            <a:off x="3161071" y="3981084"/>
            <a:ext cx="484632" cy="3526929"/>
          </a:xfrm>
          <a:prstGeom prst="upArrow">
            <a:avLst/>
          </a:prstGeom>
          <a:solidFill>
            <a:srgbClr val="0060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Value-Added</a:t>
            </a: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7" y="274638"/>
            <a:ext cx="8695650" cy="1143000"/>
          </a:xfrm>
        </p:spPr>
        <p:txBody>
          <a:bodyPr>
            <a:normAutofit/>
          </a:bodyPr>
          <a:lstStyle/>
          <a:p>
            <a:r>
              <a:rPr lang="en-US" dirty="0" smtClean="0"/>
              <a:t>How to Read the Scatter Plots</a:t>
            </a:r>
            <a:endParaRPr lang="en-US" dirty="0"/>
          </a:p>
        </p:txBody>
      </p:sp>
      <p:sp>
        <p:nvSpPr>
          <p:cNvPr id="5" name="Rectangle 4"/>
          <p:cNvSpPr/>
          <p:nvPr/>
        </p:nvSpPr>
        <p:spPr>
          <a:xfrm>
            <a:off x="2212329" y="2029134"/>
            <a:ext cx="1993982" cy="39713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7854" y="6004550"/>
            <a:ext cx="311304" cy="369332"/>
          </a:xfrm>
          <a:prstGeom prst="rect">
            <a:avLst/>
          </a:prstGeom>
          <a:noFill/>
        </p:spPr>
        <p:txBody>
          <a:bodyPr wrap="none" rtlCol="0">
            <a:spAutoFit/>
          </a:bodyPr>
          <a:lstStyle/>
          <a:p>
            <a:r>
              <a:rPr lang="en-US" dirty="0" smtClean="0">
                <a:latin typeface="Arial" pitchFamily="34" charset="0"/>
                <a:cs typeface="Arial" pitchFamily="34" charset="0"/>
              </a:rPr>
              <a:t>1</a:t>
            </a:r>
            <a:endParaRPr lang="en-US" dirty="0">
              <a:latin typeface="Arial" pitchFamily="34" charset="0"/>
              <a:cs typeface="Arial" pitchFamily="34" charset="0"/>
            </a:endParaRPr>
          </a:p>
        </p:txBody>
      </p:sp>
      <p:sp>
        <p:nvSpPr>
          <p:cNvPr id="7" name="TextBox 6"/>
          <p:cNvSpPr txBox="1"/>
          <p:nvPr/>
        </p:nvSpPr>
        <p:spPr>
          <a:xfrm>
            <a:off x="2061650" y="6004550"/>
            <a:ext cx="311304" cy="369332"/>
          </a:xfrm>
          <a:prstGeom prst="rect">
            <a:avLst/>
          </a:prstGeom>
          <a:noFill/>
        </p:spPr>
        <p:txBody>
          <a:bodyPr wrap="none" rtlCol="0">
            <a:spAutoFit/>
          </a:bodyPr>
          <a:lstStyle/>
          <a:p>
            <a:r>
              <a:rPr lang="en-US" dirty="0" smtClean="0">
                <a:latin typeface="Arial" pitchFamily="34" charset="0"/>
                <a:cs typeface="Arial" pitchFamily="34" charset="0"/>
              </a:rPr>
              <a:t>2</a:t>
            </a:r>
            <a:endParaRPr lang="en-US" dirty="0">
              <a:latin typeface="Arial" pitchFamily="34" charset="0"/>
              <a:cs typeface="Arial" pitchFamily="34" charset="0"/>
            </a:endParaRPr>
          </a:p>
        </p:txBody>
      </p:sp>
      <p:sp>
        <p:nvSpPr>
          <p:cNvPr id="8" name="TextBox 7"/>
          <p:cNvSpPr txBox="1"/>
          <p:nvPr/>
        </p:nvSpPr>
        <p:spPr>
          <a:xfrm>
            <a:off x="3055446" y="6004550"/>
            <a:ext cx="311304" cy="369332"/>
          </a:xfrm>
          <a:prstGeom prst="rect">
            <a:avLst/>
          </a:prstGeom>
          <a:noFill/>
        </p:spPr>
        <p:txBody>
          <a:bodyPr wrap="none" rtlCol="0">
            <a:spAutoFit/>
          </a:bodyPr>
          <a:lstStyle/>
          <a:p>
            <a:r>
              <a:rPr lang="en-US" dirty="0" smtClean="0">
                <a:latin typeface="Arial" pitchFamily="34" charset="0"/>
                <a:cs typeface="Arial" pitchFamily="34" charset="0"/>
              </a:rPr>
              <a:t>3</a:t>
            </a:r>
            <a:endParaRPr lang="en-US" dirty="0">
              <a:latin typeface="Arial" pitchFamily="34" charset="0"/>
              <a:cs typeface="Arial" pitchFamily="34" charset="0"/>
            </a:endParaRPr>
          </a:p>
        </p:txBody>
      </p:sp>
      <p:sp>
        <p:nvSpPr>
          <p:cNvPr id="9" name="TextBox 8"/>
          <p:cNvSpPr txBox="1"/>
          <p:nvPr/>
        </p:nvSpPr>
        <p:spPr>
          <a:xfrm>
            <a:off x="5043036" y="6004550"/>
            <a:ext cx="311304" cy="369332"/>
          </a:xfrm>
          <a:prstGeom prst="rect">
            <a:avLst/>
          </a:prstGeom>
          <a:noFill/>
        </p:spPr>
        <p:txBody>
          <a:bodyPr wrap="none" rtlCol="0">
            <a:spAutoFit/>
          </a:bodyPr>
          <a:lstStyle/>
          <a:p>
            <a:r>
              <a:rPr lang="en-US" dirty="0" smtClean="0">
                <a:latin typeface="Arial" pitchFamily="34" charset="0"/>
                <a:cs typeface="Arial" pitchFamily="34" charset="0"/>
              </a:rPr>
              <a:t>5</a:t>
            </a:r>
            <a:endParaRPr lang="en-US" dirty="0">
              <a:latin typeface="Arial" pitchFamily="34" charset="0"/>
              <a:cs typeface="Arial" pitchFamily="34" charset="0"/>
            </a:endParaRPr>
          </a:p>
        </p:txBody>
      </p:sp>
      <p:sp>
        <p:nvSpPr>
          <p:cNvPr id="10" name="TextBox 9"/>
          <p:cNvSpPr txBox="1"/>
          <p:nvPr/>
        </p:nvSpPr>
        <p:spPr>
          <a:xfrm>
            <a:off x="4049242" y="6004550"/>
            <a:ext cx="311304" cy="369332"/>
          </a:xfrm>
          <a:prstGeom prst="rect">
            <a:avLst/>
          </a:prstGeom>
          <a:noFill/>
        </p:spPr>
        <p:txBody>
          <a:bodyPr wrap="none" rtlCol="0">
            <a:spAutoFit/>
          </a:bodyPr>
          <a:lstStyle/>
          <a:p>
            <a:r>
              <a:rPr lang="en-US" dirty="0" smtClean="0">
                <a:latin typeface="Arial" pitchFamily="34" charset="0"/>
                <a:cs typeface="Arial" pitchFamily="34" charset="0"/>
              </a:rPr>
              <a:t>4</a:t>
            </a:r>
            <a:endParaRPr lang="en-US" dirty="0">
              <a:latin typeface="Arial" pitchFamily="34" charset="0"/>
              <a:cs typeface="Arial" pitchFamily="34" charset="0"/>
            </a:endParaRPr>
          </a:p>
        </p:txBody>
      </p:sp>
      <p:sp>
        <p:nvSpPr>
          <p:cNvPr id="12" name="TextBox 11"/>
          <p:cNvSpPr txBox="1"/>
          <p:nvPr/>
        </p:nvSpPr>
        <p:spPr>
          <a:xfrm>
            <a:off x="912543" y="5820687"/>
            <a:ext cx="311304" cy="369332"/>
          </a:xfrm>
          <a:prstGeom prst="rect">
            <a:avLst/>
          </a:prstGeom>
          <a:noFill/>
        </p:spPr>
        <p:txBody>
          <a:bodyPr wrap="none" rtlCol="0">
            <a:spAutoFit/>
          </a:bodyPr>
          <a:lstStyle/>
          <a:p>
            <a:r>
              <a:rPr lang="en-US" dirty="0" smtClean="0">
                <a:latin typeface="Arial" pitchFamily="34" charset="0"/>
                <a:cs typeface="Arial" pitchFamily="34" charset="0"/>
              </a:rPr>
              <a:t>0</a:t>
            </a:r>
            <a:endParaRPr lang="en-US" dirty="0">
              <a:latin typeface="Arial" pitchFamily="34" charset="0"/>
              <a:cs typeface="Arial" pitchFamily="34" charset="0"/>
            </a:endParaRPr>
          </a:p>
        </p:txBody>
      </p:sp>
      <p:sp>
        <p:nvSpPr>
          <p:cNvPr id="13" name="TextBox 12"/>
          <p:cNvSpPr txBox="1"/>
          <p:nvPr/>
        </p:nvSpPr>
        <p:spPr>
          <a:xfrm>
            <a:off x="795525" y="5028011"/>
            <a:ext cx="437940" cy="369332"/>
          </a:xfrm>
          <a:prstGeom prst="rect">
            <a:avLst/>
          </a:prstGeom>
          <a:noFill/>
        </p:spPr>
        <p:txBody>
          <a:bodyPr wrap="none" rtlCol="0">
            <a:spAutoFit/>
          </a:bodyPr>
          <a:lstStyle/>
          <a:p>
            <a:r>
              <a:rPr lang="en-US" dirty="0" smtClean="0">
                <a:latin typeface="Arial" pitchFamily="34" charset="0"/>
                <a:cs typeface="Arial" pitchFamily="34" charset="0"/>
              </a:rPr>
              <a:t>20</a:t>
            </a:r>
            <a:endParaRPr lang="en-US" dirty="0">
              <a:latin typeface="Arial" pitchFamily="34" charset="0"/>
              <a:cs typeface="Arial" pitchFamily="34" charset="0"/>
            </a:endParaRPr>
          </a:p>
        </p:txBody>
      </p:sp>
      <p:sp>
        <p:nvSpPr>
          <p:cNvPr id="14" name="TextBox 13"/>
          <p:cNvSpPr txBox="1"/>
          <p:nvPr/>
        </p:nvSpPr>
        <p:spPr>
          <a:xfrm>
            <a:off x="795525" y="4235334"/>
            <a:ext cx="437940" cy="369332"/>
          </a:xfrm>
          <a:prstGeom prst="rect">
            <a:avLst/>
          </a:prstGeom>
          <a:noFill/>
        </p:spPr>
        <p:txBody>
          <a:bodyPr wrap="none" rtlCol="0">
            <a:spAutoFit/>
          </a:bodyPr>
          <a:lstStyle/>
          <a:p>
            <a:r>
              <a:rPr lang="en-US" dirty="0" smtClean="0">
                <a:latin typeface="Arial" pitchFamily="34" charset="0"/>
                <a:cs typeface="Arial" pitchFamily="34" charset="0"/>
              </a:rPr>
              <a:t>40</a:t>
            </a:r>
            <a:endParaRPr lang="en-US" dirty="0">
              <a:latin typeface="Arial" pitchFamily="34" charset="0"/>
              <a:cs typeface="Arial" pitchFamily="34" charset="0"/>
            </a:endParaRPr>
          </a:p>
        </p:txBody>
      </p:sp>
      <p:sp>
        <p:nvSpPr>
          <p:cNvPr id="15" name="TextBox 14"/>
          <p:cNvSpPr txBox="1"/>
          <p:nvPr/>
        </p:nvSpPr>
        <p:spPr>
          <a:xfrm>
            <a:off x="795525" y="3442657"/>
            <a:ext cx="437940" cy="369332"/>
          </a:xfrm>
          <a:prstGeom prst="rect">
            <a:avLst/>
          </a:prstGeom>
          <a:noFill/>
        </p:spPr>
        <p:txBody>
          <a:bodyPr wrap="none" rtlCol="0">
            <a:spAutoFit/>
          </a:bodyPr>
          <a:lstStyle/>
          <a:p>
            <a:r>
              <a:rPr lang="en-US" dirty="0" smtClean="0">
                <a:latin typeface="Arial" pitchFamily="34" charset="0"/>
                <a:cs typeface="Arial" pitchFamily="34" charset="0"/>
              </a:rPr>
              <a:t>60</a:t>
            </a:r>
            <a:endParaRPr lang="en-US" dirty="0">
              <a:latin typeface="Arial" pitchFamily="34" charset="0"/>
              <a:cs typeface="Arial" pitchFamily="34" charset="0"/>
            </a:endParaRPr>
          </a:p>
        </p:txBody>
      </p:sp>
      <p:sp>
        <p:nvSpPr>
          <p:cNvPr id="16" name="TextBox 15"/>
          <p:cNvSpPr txBox="1"/>
          <p:nvPr/>
        </p:nvSpPr>
        <p:spPr>
          <a:xfrm>
            <a:off x="795525" y="2649980"/>
            <a:ext cx="437940" cy="369332"/>
          </a:xfrm>
          <a:prstGeom prst="rect">
            <a:avLst/>
          </a:prstGeom>
          <a:noFill/>
        </p:spPr>
        <p:txBody>
          <a:bodyPr wrap="none" rtlCol="0">
            <a:spAutoFit/>
          </a:bodyPr>
          <a:lstStyle/>
          <a:p>
            <a:r>
              <a:rPr lang="en-US" dirty="0" smtClean="0">
                <a:latin typeface="Arial" pitchFamily="34" charset="0"/>
                <a:cs typeface="Arial" pitchFamily="34" charset="0"/>
              </a:rPr>
              <a:t>80</a:t>
            </a:r>
            <a:endParaRPr lang="en-US" dirty="0">
              <a:latin typeface="Arial" pitchFamily="34" charset="0"/>
              <a:cs typeface="Arial" pitchFamily="34" charset="0"/>
            </a:endParaRPr>
          </a:p>
        </p:txBody>
      </p:sp>
      <p:sp>
        <p:nvSpPr>
          <p:cNvPr id="17" name="TextBox 16"/>
          <p:cNvSpPr txBox="1"/>
          <p:nvPr/>
        </p:nvSpPr>
        <p:spPr>
          <a:xfrm>
            <a:off x="678505" y="1857303"/>
            <a:ext cx="564578" cy="369332"/>
          </a:xfrm>
          <a:prstGeom prst="rect">
            <a:avLst/>
          </a:prstGeom>
          <a:noFill/>
        </p:spPr>
        <p:txBody>
          <a:bodyPr wrap="none" rtlCol="0">
            <a:spAutoFit/>
          </a:bodyPr>
          <a:lstStyle/>
          <a:p>
            <a:r>
              <a:rPr lang="en-US" dirty="0" smtClean="0">
                <a:latin typeface="Arial" pitchFamily="34" charset="0"/>
                <a:cs typeface="Arial" pitchFamily="34" charset="0"/>
              </a:rPr>
              <a:t>100</a:t>
            </a:r>
            <a:endParaRPr lang="en-US" dirty="0">
              <a:latin typeface="Arial" pitchFamily="34" charset="0"/>
              <a:cs typeface="Arial" pitchFamily="34" charset="0"/>
            </a:endParaRPr>
          </a:p>
        </p:txBody>
      </p:sp>
      <p:sp>
        <p:nvSpPr>
          <p:cNvPr id="18" name="Rectangle 17"/>
          <p:cNvSpPr/>
          <p:nvPr/>
        </p:nvSpPr>
        <p:spPr>
          <a:xfrm>
            <a:off x="1220253" y="2778583"/>
            <a:ext cx="3971249" cy="1091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19675" y="2031967"/>
            <a:ext cx="3971365" cy="397136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4" idx="2"/>
            <a:endCxn id="4" idx="0"/>
          </p:cNvCxnSpPr>
          <p:nvPr/>
        </p:nvCxnSpPr>
        <p:spPr>
          <a:xfrm flipV="1">
            <a:off x="3205358" y="2031967"/>
            <a:ext cx="0" cy="3971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8" idx="3"/>
            <a:endCxn id="18" idx="1"/>
          </p:cNvCxnSpPr>
          <p:nvPr/>
        </p:nvCxnSpPr>
        <p:spPr>
          <a:xfrm flipH="1">
            <a:off x="1220253" y="3324273"/>
            <a:ext cx="39712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765756" y="6365407"/>
            <a:ext cx="2890663" cy="369332"/>
          </a:xfrm>
          <a:prstGeom prst="rect">
            <a:avLst/>
          </a:prstGeom>
          <a:noFill/>
        </p:spPr>
        <p:txBody>
          <a:bodyPr wrap="none" rtlCol="0">
            <a:spAutoFit/>
          </a:bodyPr>
          <a:lstStyle/>
          <a:p>
            <a:r>
              <a:rPr lang="en-US" b="1" dirty="0" smtClean="0">
                <a:latin typeface="Arial" pitchFamily="34" charset="0"/>
                <a:cs typeface="Arial" pitchFamily="34" charset="0"/>
              </a:rPr>
              <a:t>Value-Added (2010-2011)</a:t>
            </a:r>
            <a:endParaRPr lang="en-US" b="1" dirty="0">
              <a:latin typeface="Arial" pitchFamily="34" charset="0"/>
              <a:cs typeface="Arial" pitchFamily="34" charset="0"/>
            </a:endParaRPr>
          </a:p>
        </p:txBody>
      </p:sp>
      <p:sp>
        <p:nvSpPr>
          <p:cNvPr id="25" name="TextBox 24"/>
          <p:cNvSpPr txBox="1"/>
          <p:nvPr/>
        </p:nvSpPr>
        <p:spPr>
          <a:xfrm rot="16200000">
            <a:off x="-877312" y="3839501"/>
            <a:ext cx="2787943" cy="369332"/>
          </a:xfrm>
          <a:prstGeom prst="rect">
            <a:avLst/>
          </a:prstGeom>
          <a:noFill/>
        </p:spPr>
        <p:txBody>
          <a:bodyPr wrap="none" rtlCol="0">
            <a:spAutoFit/>
          </a:bodyPr>
          <a:lstStyle/>
          <a:p>
            <a:r>
              <a:rPr lang="en-US" b="1" dirty="0" smtClean="0">
                <a:latin typeface="Arial" pitchFamily="34" charset="0"/>
                <a:cs typeface="Arial" pitchFamily="34" charset="0"/>
              </a:rPr>
              <a:t>Percent Prof/Adv (2010)</a:t>
            </a:r>
            <a:endParaRPr lang="en-US" b="1" dirty="0">
              <a:latin typeface="Arial" pitchFamily="34" charset="0"/>
              <a:cs typeface="Arial" pitchFamily="34" charset="0"/>
            </a:endParaRPr>
          </a:p>
        </p:txBody>
      </p:sp>
      <p:sp>
        <p:nvSpPr>
          <p:cNvPr id="213" name="Rectangle 212"/>
          <p:cNvSpPr/>
          <p:nvPr/>
        </p:nvSpPr>
        <p:spPr>
          <a:xfrm>
            <a:off x="6351634" y="6301007"/>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extBox 213"/>
          <p:cNvSpPr txBox="1"/>
          <p:nvPr/>
        </p:nvSpPr>
        <p:spPr>
          <a:xfrm>
            <a:off x="6571877" y="6223811"/>
            <a:ext cx="1751057" cy="307777"/>
          </a:xfrm>
          <a:prstGeom prst="rect">
            <a:avLst/>
          </a:prstGeom>
          <a:noFill/>
        </p:spPr>
        <p:txBody>
          <a:bodyPr wrap="none" rtlCol="0">
            <a:spAutoFit/>
          </a:bodyPr>
          <a:lstStyle/>
          <a:p>
            <a:r>
              <a:rPr lang="en-US" sz="1400" dirty="0" smtClean="0">
                <a:latin typeface="+mn-lt"/>
              </a:rPr>
              <a:t>Schools in your district</a:t>
            </a:r>
            <a:endParaRPr lang="en-US" sz="1400" dirty="0">
              <a:latin typeface="+mn-lt"/>
            </a:endParaRPr>
          </a:p>
        </p:txBody>
      </p:sp>
      <p:sp>
        <p:nvSpPr>
          <p:cNvPr id="216" name="Rectangle 215"/>
          <p:cNvSpPr/>
          <p:nvPr/>
        </p:nvSpPr>
        <p:spPr>
          <a:xfrm>
            <a:off x="6276908" y="6200223"/>
            <a:ext cx="2234045" cy="35985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p:cNvSpPr/>
          <p:nvPr/>
        </p:nvSpPr>
        <p:spPr>
          <a:xfrm>
            <a:off x="3471766" y="3025882"/>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4350770" y="2288464"/>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p:cNvSpPr/>
          <p:nvPr/>
        </p:nvSpPr>
        <p:spPr>
          <a:xfrm>
            <a:off x="4728328" y="4878279"/>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p:cNvSpPr/>
          <p:nvPr/>
        </p:nvSpPr>
        <p:spPr>
          <a:xfrm>
            <a:off x="3477665" y="3615817"/>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p:cNvSpPr/>
          <p:nvPr/>
        </p:nvSpPr>
        <p:spPr>
          <a:xfrm>
            <a:off x="4014507" y="5019864"/>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p:cNvSpPr/>
          <p:nvPr/>
        </p:nvSpPr>
        <p:spPr>
          <a:xfrm>
            <a:off x="2905428" y="3533226"/>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2367604" y="5130968"/>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p:nvPr/>
        </p:nvSpPr>
        <p:spPr>
          <a:xfrm>
            <a:off x="1801265" y="4830102"/>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a:off x="1706876" y="2340573"/>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p:cNvSpPr/>
          <p:nvPr/>
        </p:nvSpPr>
        <p:spPr>
          <a:xfrm>
            <a:off x="2863150" y="2983603"/>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2184724" y="2476259"/>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a:off x="4721446" y="2747630"/>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p:cNvSpPr/>
          <p:nvPr/>
        </p:nvSpPr>
        <p:spPr>
          <a:xfrm>
            <a:off x="4573962" y="4216569"/>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26"/>
          <p:cNvGrpSpPr/>
          <p:nvPr/>
        </p:nvGrpSpPr>
        <p:grpSpPr>
          <a:xfrm>
            <a:off x="3964366" y="1663618"/>
            <a:ext cx="5005237" cy="1504334"/>
            <a:chOff x="3964366" y="1663618"/>
            <a:chExt cx="5005237" cy="1504334"/>
          </a:xfrm>
        </p:grpSpPr>
        <p:sp>
          <p:nvSpPr>
            <p:cNvPr id="225" name="Oval 224"/>
            <p:cNvSpPr/>
            <p:nvPr/>
          </p:nvSpPr>
          <p:spPr>
            <a:xfrm>
              <a:off x="3964366" y="1993981"/>
              <a:ext cx="1162174" cy="1173971"/>
            </a:xfrm>
            <a:prstGeom prst="ellipse">
              <a:avLst/>
            </a:prstGeom>
            <a:solidFill>
              <a:srgbClr val="00B0F0">
                <a:alpha val="3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226" name="TextBox 225"/>
            <p:cNvSpPr txBox="1"/>
            <p:nvPr/>
          </p:nvSpPr>
          <p:spPr>
            <a:xfrm>
              <a:off x="5598488" y="1663618"/>
              <a:ext cx="3371115" cy="646331"/>
            </a:xfrm>
            <a:prstGeom prst="rect">
              <a:avLst/>
            </a:prstGeom>
            <a:noFill/>
          </p:spPr>
          <p:txBody>
            <a:bodyPr wrap="square" rtlCol="0">
              <a:spAutoFit/>
            </a:bodyPr>
            <a:lstStyle/>
            <a:p>
              <a:r>
                <a:rPr lang="en-US" dirty="0" smtClean="0">
                  <a:latin typeface="+mn-lt"/>
                </a:rPr>
                <a:t>A. Students know a lot and are growing faster than predicted</a:t>
              </a:r>
              <a:endParaRPr lang="en-US" dirty="0">
                <a:latin typeface="+mn-lt"/>
              </a:endParaRPr>
            </a:p>
          </p:txBody>
        </p:sp>
      </p:grpSp>
      <p:grpSp>
        <p:nvGrpSpPr>
          <p:cNvPr id="11" name="Group 227"/>
          <p:cNvGrpSpPr/>
          <p:nvPr/>
        </p:nvGrpSpPr>
        <p:grpSpPr>
          <a:xfrm>
            <a:off x="3769686" y="2429551"/>
            <a:ext cx="5199917" cy="3173853"/>
            <a:chOff x="3769686" y="1663618"/>
            <a:chExt cx="5199917" cy="3173853"/>
          </a:xfrm>
        </p:grpSpPr>
        <p:sp>
          <p:nvSpPr>
            <p:cNvPr id="229" name="Oval 228"/>
            <p:cNvSpPr/>
            <p:nvPr/>
          </p:nvSpPr>
          <p:spPr>
            <a:xfrm>
              <a:off x="3769686" y="3210233"/>
              <a:ext cx="1387333" cy="1627238"/>
            </a:xfrm>
            <a:prstGeom prst="ellipse">
              <a:avLst/>
            </a:prstGeom>
            <a:solidFill>
              <a:srgbClr val="00B0F0">
                <a:alpha val="3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230" name="TextBox 229"/>
            <p:cNvSpPr txBox="1"/>
            <p:nvPr/>
          </p:nvSpPr>
          <p:spPr>
            <a:xfrm>
              <a:off x="5598488" y="1663618"/>
              <a:ext cx="3371115" cy="646331"/>
            </a:xfrm>
            <a:prstGeom prst="rect">
              <a:avLst/>
            </a:prstGeom>
            <a:noFill/>
          </p:spPr>
          <p:txBody>
            <a:bodyPr wrap="square" rtlCol="0">
              <a:spAutoFit/>
            </a:bodyPr>
            <a:lstStyle/>
            <a:p>
              <a:r>
                <a:rPr lang="en-US" dirty="0" smtClean="0">
                  <a:latin typeface="+mn-lt"/>
                </a:rPr>
                <a:t>B. Students are behind, but are growing faster than predicted</a:t>
              </a:r>
              <a:endParaRPr lang="en-US" dirty="0">
                <a:latin typeface="+mn-lt"/>
              </a:endParaRPr>
            </a:p>
          </p:txBody>
        </p:sp>
      </p:grpSp>
      <p:grpSp>
        <p:nvGrpSpPr>
          <p:cNvPr id="19" name="Group 230"/>
          <p:cNvGrpSpPr/>
          <p:nvPr/>
        </p:nvGrpSpPr>
        <p:grpSpPr>
          <a:xfrm>
            <a:off x="1339153" y="1846499"/>
            <a:ext cx="7630450" cy="2036611"/>
            <a:chOff x="1339153" y="273338"/>
            <a:chExt cx="7630450" cy="2036611"/>
          </a:xfrm>
        </p:grpSpPr>
        <p:sp>
          <p:nvSpPr>
            <p:cNvPr id="232" name="Oval 231"/>
            <p:cNvSpPr/>
            <p:nvPr/>
          </p:nvSpPr>
          <p:spPr>
            <a:xfrm>
              <a:off x="1339153" y="273338"/>
              <a:ext cx="1335223" cy="1284092"/>
            </a:xfrm>
            <a:prstGeom prst="ellipse">
              <a:avLst/>
            </a:prstGeom>
            <a:solidFill>
              <a:srgbClr val="00B0F0">
                <a:alpha val="3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233" name="TextBox 232"/>
            <p:cNvSpPr txBox="1"/>
            <p:nvPr/>
          </p:nvSpPr>
          <p:spPr>
            <a:xfrm>
              <a:off x="5598488" y="1663618"/>
              <a:ext cx="3371115" cy="646331"/>
            </a:xfrm>
            <a:prstGeom prst="rect">
              <a:avLst/>
            </a:prstGeom>
            <a:noFill/>
          </p:spPr>
          <p:txBody>
            <a:bodyPr wrap="square" rtlCol="0">
              <a:spAutoFit/>
            </a:bodyPr>
            <a:lstStyle/>
            <a:p>
              <a:r>
                <a:rPr lang="en-US" dirty="0" smtClean="0">
                  <a:latin typeface="+mn-lt"/>
                </a:rPr>
                <a:t>C. Students know a lot, but are growing slower than predicted</a:t>
              </a:r>
              <a:endParaRPr lang="en-US" dirty="0">
                <a:latin typeface="+mn-lt"/>
              </a:endParaRPr>
            </a:p>
          </p:txBody>
        </p:sp>
      </p:grpSp>
      <p:grpSp>
        <p:nvGrpSpPr>
          <p:cNvPr id="22" name="Group 233"/>
          <p:cNvGrpSpPr/>
          <p:nvPr/>
        </p:nvGrpSpPr>
        <p:grpSpPr>
          <a:xfrm>
            <a:off x="1498435" y="4020411"/>
            <a:ext cx="7471168" cy="1719662"/>
            <a:chOff x="1498435" y="1663618"/>
            <a:chExt cx="7471168" cy="1719662"/>
          </a:xfrm>
        </p:grpSpPr>
        <p:sp>
          <p:nvSpPr>
            <p:cNvPr id="235" name="Oval 234"/>
            <p:cNvSpPr/>
            <p:nvPr/>
          </p:nvSpPr>
          <p:spPr>
            <a:xfrm>
              <a:off x="1498435" y="1873045"/>
              <a:ext cx="1335223" cy="1510235"/>
            </a:xfrm>
            <a:prstGeom prst="ellipse">
              <a:avLst/>
            </a:prstGeom>
            <a:solidFill>
              <a:srgbClr val="00B0F0">
                <a:alpha val="3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a:t>
              </a:r>
              <a:endParaRPr lang="en-US" dirty="0">
                <a:solidFill>
                  <a:schemeClr val="tx1"/>
                </a:solidFill>
              </a:endParaRPr>
            </a:p>
          </p:txBody>
        </p:sp>
        <p:sp>
          <p:nvSpPr>
            <p:cNvPr id="236" name="TextBox 235"/>
            <p:cNvSpPr txBox="1"/>
            <p:nvPr/>
          </p:nvSpPr>
          <p:spPr>
            <a:xfrm>
              <a:off x="5598488" y="1663618"/>
              <a:ext cx="3371115" cy="646331"/>
            </a:xfrm>
            <a:prstGeom prst="rect">
              <a:avLst/>
            </a:prstGeom>
            <a:noFill/>
          </p:spPr>
          <p:txBody>
            <a:bodyPr wrap="square" rtlCol="0">
              <a:spAutoFit/>
            </a:bodyPr>
            <a:lstStyle/>
            <a:p>
              <a:r>
                <a:rPr lang="en-US" dirty="0" smtClean="0">
                  <a:latin typeface="+mn-lt"/>
                </a:rPr>
                <a:t>D. Students are behind, and are growing slower than predicted</a:t>
              </a:r>
              <a:endParaRPr lang="en-US" dirty="0">
                <a:latin typeface="+mn-lt"/>
              </a:endParaRPr>
            </a:p>
          </p:txBody>
        </p:sp>
      </p:grpSp>
      <p:grpSp>
        <p:nvGrpSpPr>
          <p:cNvPr id="23" name="Group 236"/>
          <p:cNvGrpSpPr/>
          <p:nvPr/>
        </p:nvGrpSpPr>
        <p:grpSpPr>
          <a:xfrm>
            <a:off x="2543601" y="2713701"/>
            <a:ext cx="6426002" cy="3040217"/>
            <a:chOff x="2543601" y="-453269"/>
            <a:chExt cx="6426002" cy="3040217"/>
          </a:xfrm>
        </p:grpSpPr>
        <p:sp>
          <p:nvSpPr>
            <p:cNvPr id="238" name="Oval 237"/>
            <p:cNvSpPr/>
            <p:nvPr/>
          </p:nvSpPr>
          <p:spPr>
            <a:xfrm>
              <a:off x="2543601" y="-453269"/>
              <a:ext cx="1486636" cy="1457139"/>
            </a:xfrm>
            <a:prstGeom prst="ellipse">
              <a:avLst/>
            </a:prstGeom>
            <a:solidFill>
              <a:srgbClr val="00B0F0">
                <a:alpha val="3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a:t>
              </a:r>
              <a:endParaRPr lang="en-US" dirty="0">
                <a:solidFill>
                  <a:schemeClr val="tx1"/>
                </a:solidFill>
              </a:endParaRPr>
            </a:p>
          </p:txBody>
        </p:sp>
        <p:sp>
          <p:nvSpPr>
            <p:cNvPr id="239" name="TextBox 238"/>
            <p:cNvSpPr txBox="1"/>
            <p:nvPr/>
          </p:nvSpPr>
          <p:spPr>
            <a:xfrm>
              <a:off x="5598488" y="1663618"/>
              <a:ext cx="3371115" cy="923330"/>
            </a:xfrm>
            <a:prstGeom prst="rect">
              <a:avLst/>
            </a:prstGeom>
            <a:noFill/>
          </p:spPr>
          <p:txBody>
            <a:bodyPr wrap="square" rtlCol="0">
              <a:spAutoFit/>
            </a:bodyPr>
            <a:lstStyle/>
            <a:p>
              <a:r>
                <a:rPr lang="en-US" dirty="0" smtClean="0">
                  <a:latin typeface="+mn-lt"/>
                </a:rPr>
                <a:t>E. Students are about average in how much they know and how fast they are growing</a:t>
              </a:r>
              <a:endParaRPr lang="en-US" dirty="0">
                <a:latin typeface="+mn-lt"/>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9"/>
                                        </p:tgtEl>
                                      </p:cBhvr>
                                    </p:animEffect>
                                    <p:set>
                                      <p:cBhvr>
                                        <p:cTn id="23" dur="1" fill="hold">
                                          <p:stCondLst>
                                            <p:cond delay="499"/>
                                          </p:stCondLst>
                                        </p:cTn>
                                        <p:tgtEl>
                                          <p:spTgt spid="19"/>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2"/>
                                        </p:tgtEl>
                                      </p:cBhvr>
                                    </p:animEffect>
                                    <p:set>
                                      <p:cBhvr>
                                        <p:cTn id="31" dur="1" fill="hold">
                                          <p:stCondLst>
                                            <p:cond delay="499"/>
                                          </p:stCondLst>
                                        </p:cTn>
                                        <p:tgtEl>
                                          <p:spTgt spid="22"/>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dirty="0"/>
          </a:p>
        </p:txBody>
      </p:sp>
      <p:sp>
        <p:nvSpPr>
          <p:cNvPr id="4" name="Title 3"/>
          <p:cNvSpPr>
            <a:spLocks noGrp="1"/>
          </p:cNvSpPr>
          <p:nvPr>
            <p:ph type="title"/>
          </p:nvPr>
        </p:nvSpPr>
        <p:spPr/>
        <p:txBody>
          <a:bodyPr/>
          <a:lstStyle/>
          <a:p>
            <a:r>
              <a:rPr lang="en-US" dirty="0" smtClean="0"/>
              <a:t>Sample Report Review</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Page 4 </a:t>
            </a:r>
            <a:r>
              <a:rPr lang="en-US" sz="2700" dirty="0" smtClean="0"/>
              <a:t>(or 4 &amp; 5 for large grade span schools)</a:t>
            </a:r>
            <a:endParaRPr lang="en-US" sz="2700" dirty="0"/>
          </a:p>
        </p:txBody>
      </p:sp>
      <p:pic>
        <p:nvPicPr>
          <p:cNvPr id="4" name="Content Placeholder 3" descr="Version_A_Page_4.png"/>
          <p:cNvPicPr>
            <a:picLocks noGrp="1" noChangeAspect="1"/>
          </p:cNvPicPr>
          <p:nvPr>
            <p:ph sz="quarter" idx="1"/>
          </p:nvPr>
        </p:nvPicPr>
        <p:blipFill>
          <a:blip r:embed="rId2" cstate="print"/>
          <a:stretch>
            <a:fillRect/>
          </a:stretch>
        </p:blipFill>
        <p:spPr>
          <a:xfrm>
            <a:off x="2952461" y="1600200"/>
            <a:ext cx="3474027" cy="4495799"/>
          </a:xfrm>
          <a:ln>
            <a:solidFill>
              <a:schemeClr val="tx1"/>
            </a:solidFill>
          </a:ln>
        </p:spPr>
      </p:pic>
      <p:sp>
        <p:nvSpPr>
          <p:cNvPr id="5" name="Rectangular Callout 4"/>
          <p:cNvSpPr/>
          <p:nvPr/>
        </p:nvSpPr>
        <p:spPr>
          <a:xfrm>
            <a:off x="500743" y="2144486"/>
            <a:ext cx="2296886" cy="1175657"/>
          </a:xfrm>
          <a:prstGeom prst="wedgeRectCallout">
            <a:avLst>
              <a:gd name="adj1" fmla="val 67792"/>
              <a:gd name="adj2" fmla="val 194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Grade-Level Value-Added and Achievement</a:t>
            </a:r>
            <a:endParaRPr lang="en-US" sz="2400"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4 Example (Grade 4)</a:t>
            </a:r>
            <a:endParaRPr lang="en-US" dirty="0"/>
          </a:p>
        </p:txBody>
      </p:sp>
      <p:pic>
        <p:nvPicPr>
          <p:cNvPr id="4" name="Picture 3" descr="P4 Ex.png"/>
          <p:cNvPicPr>
            <a:picLocks noChangeAspect="1"/>
          </p:cNvPicPr>
          <p:nvPr/>
        </p:nvPicPr>
        <p:blipFill>
          <a:blip r:embed="rId2" cstate="print"/>
          <a:stretch>
            <a:fillRect/>
          </a:stretch>
        </p:blipFill>
        <p:spPr>
          <a:xfrm>
            <a:off x="182003" y="1648530"/>
            <a:ext cx="8773936" cy="3304470"/>
          </a:xfrm>
          <a:prstGeom prst="rect">
            <a:avLst/>
          </a:prstGeom>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Page</a:t>
            </a:r>
            <a:endParaRPr lang="en-US" dirty="0"/>
          </a:p>
        </p:txBody>
      </p:sp>
      <p:pic>
        <p:nvPicPr>
          <p:cNvPr id="4" name="Content Placeholder 3" descr="Version_A_Page_5.png"/>
          <p:cNvPicPr>
            <a:picLocks noGrp="1" noChangeAspect="1"/>
          </p:cNvPicPr>
          <p:nvPr>
            <p:ph sz="quarter" idx="1"/>
          </p:nvPr>
        </p:nvPicPr>
        <p:blipFill>
          <a:blip r:embed="rId3" cstate="print"/>
          <a:stretch>
            <a:fillRect/>
          </a:stretch>
        </p:blipFill>
        <p:spPr>
          <a:xfrm>
            <a:off x="2952461" y="1600200"/>
            <a:ext cx="3474027" cy="4495799"/>
          </a:xfrm>
          <a:ln>
            <a:solidFill>
              <a:schemeClr val="tx1"/>
            </a:solidFill>
          </a:ln>
        </p:spPr>
      </p:pic>
      <p:sp>
        <p:nvSpPr>
          <p:cNvPr id="5" name="Rectangular Callout 4"/>
          <p:cNvSpPr/>
          <p:nvPr/>
        </p:nvSpPr>
        <p:spPr>
          <a:xfrm>
            <a:off x="500743" y="2144486"/>
            <a:ext cx="2296886" cy="1175657"/>
          </a:xfrm>
          <a:prstGeom prst="wedgeRectCallout">
            <a:avLst>
              <a:gd name="adj1" fmla="val 70161"/>
              <a:gd name="adj2" fmla="val 222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1-5 </a:t>
            </a:r>
          </a:p>
          <a:p>
            <a:pPr algn="ctr"/>
            <a:r>
              <a:rPr lang="en-US" sz="2400" dirty="0" smtClean="0"/>
              <a:t>Value-Added Scale</a:t>
            </a:r>
            <a:endParaRPr lang="en-US" sz="2400" dirty="0"/>
          </a:p>
        </p:txBody>
      </p:sp>
      <p:sp>
        <p:nvSpPr>
          <p:cNvPr id="7" name="Rectangular Callout 6"/>
          <p:cNvSpPr/>
          <p:nvPr/>
        </p:nvSpPr>
        <p:spPr>
          <a:xfrm>
            <a:off x="500743" y="3557708"/>
            <a:ext cx="2296886" cy="1175657"/>
          </a:xfrm>
          <a:prstGeom prst="wedgeRectCallout">
            <a:avLst>
              <a:gd name="adj1" fmla="val 71109"/>
              <a:gd name="adj2" fmla="val -190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Control Variables in the Model</a:t>
            </a:r>
            <a:endParaRPr lang="en-US" sz="24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Page 1</a:t>
            </a:r>
            <a:endParaRPr lang="en-US" dirty="0"/>
          </a:p>
        </p:txBody>
      </p:sp>
      <p:pic>
        <p:nvPicPr>
          <p:cNvPr id="7" name="Content Placeholder 6" descr="Version_A_Page_1.png"/>
          <p:cNvPicPr>
            <a:picLocks noGrp="1" noChangeAspect="1"/>
          </p:cNvPicPr>
          <p:nvPr>
            <p:ph sz="quarter" idx="1"/>
          </p:nvPr>
        </p:nvPicPr>
        <p:blipFill>
          <a:blip r:embed="rId3" cstate="print"/>
          <a:stretch>
            <a:fillRect/>
          </a:stretch>
        </p:blipFill>
        <p:spPr>
          <a:xfrm>
            <a:off x="2952461" y="1600200"/>
            <a:ext cx="3474027" cy="4495799"/>
          </a:xfrm>
          <a:ln>
            <a:solidFill>
              <a:schemeClr val="tx1"/>
            </a:solidFill>
          </a:ln>
        </p:spPr>
      </p:pic>
      <p:sp>
        <p:nvSpPr>
          <p:cNvPr id="8" name="Rectangular Callout 7"/>
          <p:cNvSpPr/>
          <p:nvPr/>
        </p:nvSpPr>
        <p:spPr>
          <a:xfrm>
            <a:off x="6346370" y="4103913"/>
            <a:ext cx="2645229" cy="1121229"/>
          </a:xfrm>
          <a:prstGeom prst="wedgeRectCallout">
            <a:avLst>
              <a:gd name="adj1" fmla="val -58694"/>
              <a:gd name="adj2" fmla="val -209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Color Coding Explanation</a:t>
            </a:r>
            <a:endParaRPr lang="en-US" sz="3200" dirty="0"/>
          </a:p>
        </p:txBody>
      </p:sp>
      <p:sp>
        <p:nvSpPr>
          <p:cNvPr id="9" name="Rectangular Callout 8"/>
          <p:cNvSpPr/>
          <p:nvPr/>
        </p:nvSpPr>
        <p:spPr>
          <a:xfrm>
            <a:off x="6324599" y="2220684"/>
            <a:ext cx="2645229" cy="1121229"/>
          </a:xfrm>
          <a:prstGeom prst="wedgeRectCallout">
            <a:avLst>
              <a:gd name="adj1" fmla="val -58694"/>
              <a:gd name="adj2" fmla="val -209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Table of Contents</a:t>
            </a:r>
            <a:endParaRPr lang="en-US" sz="3200" dirty="0"/>
          </a:p>
        </p:txBody>
      </p:sp>
      <p:sp>
        <p:nvSpPr>
          <p:cNvPr id="10" name="Rectangular Callout 9"/>
          <p:cNvSpPr/>
          <p:nvPr/>
        </p:nvSpPr>
        <p:spPr>
          <a:xfrm>
            <a:off x="370115" y="2144482"/>
            <a:ext cx="2645229" cy="1513117"/>
          </a:xfrm>
          <a:prstGeom prst="wedgeRectCallout">
            <a:avLst>
              <a:gd name="adj1" fmla="val 60648"/>
              <a:gd name="adj2" fmla="val -209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Reporting Period and Context</a:t>
            </a:r>
            <a:endParaRPr lang="en-US" sz="3200"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2</a:t>
            </a:r>
            <a:endParaRPr lang="en-US" dirty="0"/>
          </a:p>
        </p:txBody>
      </p:sp>
      <p:pic>
        <p:nvPicPr>
          <p:cNvPr id="4" name="Content Placeholder 3" descr="Version_A_Page_2.png"/>
          <p:cNvPicPr>
            <a:picLocks noGrp="1" noChangeAspect="1"/>
          </p:cNvPicPr>
          <p:nvPr>
            <p:ph sz="quarter" idx="1"/>
          </p:nvPr>
        </p:nvPicPr>
        <p:blipFill>
          <a:blip r:embed="rId2" cstate="print"/>
          <a:stretch>
            <a:fillRect/>
          </a:stretch>
        </p:blipFill>
        <p:spPr>
          <a:xfrm>
            <a:off x="2952461" y="1600200"/>
            <a:ext cx="3474027" cy="4495799"/>
          </a:xfrm>
          <a:ln>
            <a:solidFill>
              <a:schemeClr val="tx1"/>
            </a:solidFill>
          </a:ln>
        </p:spPr>
      </p:pic>
      <p:sp>
        <p:nvSpPr>
          <p:cNvPr id="5" name="Rectangular Callout 4"/>
          <p:cNvSpPr/>
          <p:nvPr/>
        </p:nvSpPr>
        <p:spPr>
          <a:xfrm>
            <a:off x="500743" y="2144486"/>
            <a:ext cx="2296886" cy="1175657"/>
          </a:xfrm>
          <a:prstGeom prst="wedgeRectCallout">
            <a:avLst>
              <a:gd name="adj1" fmla="val 65896"/>
              <a:gd name="adj2" fmla="val 398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School-Level Value-Added Estimates</a:t>
            </a:r>
            <a:endParaRPr lang="en-US" sz="2400" dirty="0"/>
          </a:p>
        </p:txBody>
      </p:sp>
      <p:sp>
        <p:nvSpPr>
          <p:cNvPr id="6" name="Rectangular Callout 5"/>
          <p:cNvSpPr/>
          <p:nvPr/>
        </p:nvSpPr>
        <p:spPr>
          <a:xfrm>
            <a:off x="511629" y="3526971"/>
            <a:ext cx="2296886" cy="1175657"/>
          </a:xfrm>
          <a:prstGeom prst="wedgeRectCallout">
            <a:avLst>
              <a:gd name="adj1" fmla="val 66370"/>
              <a:gd name="adj2" fmla="val -286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Grade-Level Value-Added Estimates</a:t>
            </a:r>
            <a:endParaRPr lang="en-US" sz="24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Page 2 Top</a:t>
            </a:r>
            <a:br>
              <a:rPr lang="en-US" dirty="0" smtClean="0"/>
            </a:br>
            <a:r>
              <a:rPr lang="en-US" dirty="0" smtClean="0"/>
              <a:t>School-Level Value-Added</a:t>
            </a:r>
            <a:endParaRPr lang="en-US" dirty="0"/>
          </a:p>
        </p:txBody>
      </p:sp>
      <p:grpSp>
        <p:nvGrpSpPr>
          <p:cNvPr id="3" name="Background"/>
          <p:cNvGrpSpPr/>
          <p:nvPr/>
        </p:nvGrpSpPr>
        <p:grpSpPr>
          <a:xfrm>
            <a:off x="119063" y="1795465"/>
            <a:ext cx="8923021" cy="2404069"/>
            <a:chOff x="119063" y="1795465"/>
            <a:chExt cx="8923021" cy="2404069"/>
          </a:xfrm>
        </p:grpSpPr>
        <p:sp>
          <p:nvSpPr>
            <p:cNvPr id="5" name="Rectangle 4"/>
            <p:cNvSpPr/>
            <p:nvPr/>
          </p:nvSpPr>
          <p:spPr>
            <a:xfrm>
              <a:off x="119063" y="3648075"/>
              <a:ext cx="8882062" cy="4857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6233" y="2119313"/>
              <a:ext cx="8879655" cy="47763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382441" y="2114546"/>
              <a:ext cx="805028" cy="461665"/>
            </a:xfrm>
            <a:prstGeom prst="rect">
              <a:avLst/>
            </a:prstGeom>
            <a:noFill/>
          </p:spPr>
          <p:txBody>
            <a:bodyPr wrap="none" rtlCol="0">
              <a:spAutoFit/>
            </a:bodyPr>
            <a:lstStyle/>
            <a:p>
              <a:pPr algn="ctr"/>
              <a:r>
                <a:rPr lang="en-US" sz="800" dirty="0" smtClean="0">
                  <a:solidFill>
                    <a:schemeClr val="bg1"/>
                  </a:solidFill>
                </a:rPr>
                <a:t>NUMBER OF</a:t>
              </a:r>
            </a:p>
            <a:p>
              <a:pPr algn="ctr"/>
              <a:r>
                <a:rPr lang="en-US" sz="800" dirty="0" smtClean="0">
                  <a:solidFill>
                    <a:schemeClr val="bg1"/>
                  </a:solidFill>
                </a:rPr>
                <a:t>STUDENTS</a:t>
              </a:r>
            </a:p>
            <a:p>
              <a:pPr algn="ctr"/>
              <a:r>
                <a:rPr lang="en-US" sz="800" dirty="0" smtClean="0">
                  <a:solidFill>
                    <a:schemeClr val="bg1"/>
                  </a:solidFill>
                </a:rPr>
                <a:t>(WEIGHTED)</a:t>
              </a:r>
              <a:endParaRPr lang="en-US" sz="800" dirty="0">
                <a:solidFill>
                  <a:schemeClr val="bg1"/>
                </a:solidFill>
              </a:endParaRPr>
            </a:p>
          </p:txBody>
        </p:sp>
        <p:sp>
          <p:nvSpPr>
            <p:cNvPr id="9" name="TextBox 8"/>
            <p:cNvSpPr txBox="1"/>
            <p:nvPr/>
          </p:nvSpPr>
          <p:spPr>
            <a:xfrm>
              <a:off x="5163866" y="2114543"/>
              <a:ext cx="805028" cy="461665"/>
            </a:xfrm>
            <a:prstGeom prst="rect">
              <a:avLst/>
            </a:prstGeom>
            <a:noFill/>
          </p:spPr>
          <p:txBody>
            <a:bodyPr wrap="none" rtlCol="0">
              <a:spAutoFit/>
            </a:bodyPr>
            <a:lstStyle/>
            <a:p>
              <a:pPr algn="ctr"/>
              <a:r>
                <a:rPr lang="en-US" sz="800" dirty="0" smtClean="0">
                  <a:solidFill>
                    <a:schemeClr val="bg1"/>
                  </a:solidFill>
                </a:rPr>
                <a:t>NUMBER OF</a:t>
              </a:r>
            </a:p>
            <a:p>
              <a:pPr algn="ctr"/>
              <a:r>
                <a:rPr lang="en-US" sz="800" dirty="0" smtClean="0">
                  <a:solidFill>
                    <a:schemeClr val="bg1"/>
                  </a:solidFill>
                </a:rPr>
                <a:t>STUDENTS</a:t>
              </a:r>
            </a:p>
            <a:p>
              <a:pPr algn="ctr"/>
              <a:r>
                <a:rPr lang="en-US" sz="800" dirty="0" smtClean="0">
                  <a:solidFill>
                    <a:schemeClr val="bg1"/>
                  </a:solidFill>
                </a:rPr>
                <a:t>(WEIGHTED)</a:t>
              </a:r>
              <a:endParaRPr lang="en-US" sz="800" dirty="0">
                <a:solidFill>
                  <a:schemeClr val="bg1"/>
                </a:solidFill>
              </a:endParaRPr>
            </a:p>
          </p:txBody>
        </p:sp>
        <p:sp>
          <p:nvSpPr>
            <p:cNvPr id="10" name="TextBox 9"/>
            <p:cNvSpPr txBox="1"/>
            <p:nvPr/>
          </p:nvSpPr>
          <p:spPr>
            <a:xfrm>
              <a:off x="2959306" y="2128834"/>
              <a:ext cx="1527983" cy="215444"/>
            </a:xfrm>
            <a:prstGeom prst="rect">
              <a:avLst/>
            </a:prstGeom>
            <a:noFill/>
          </p:spPr>
          <p:txBody>
            <a:bodyPr wrap="none" rtlCol="0">
              <a:spAutoFit/>
            </a:bodyPr>
            <a:lstStyle/>
            <a:p>
              <a:pPr algn="ctr"/>
              <a:r>
                <a:rPr lang="en-US" sz="800" dirty="0" smtClean="0">
                  <a:solidFill>
                    <a:schemeClr val="bg1"/>
                  </a:solidFill>
                </a:rPr>
                <a:t>VALUE-ADDED ESTIMATES</a:t>
              </a:r>
              <a:endParaRPr lang="en-US" sz="800" dirty="0">
                <a:solidFill>
                  <a:schemeClr val="bg1"/>
                </a:solidFill>
              </a:endParaRPr>
            </a:p>
          </p:txBody>
        </p:sp>
        <p:sp>
          <p:nvSpPr>
            <p:cNvPr id="11" name="TextBox 10"/>
            <p:cNvSpPr txBox="1"/>
            <p:nvPr/>
          </p:nvSpPr>
          <p:spPr>
            <a:xfrm>
              <a:off x="6726445" y="2128834"/>
              <a:ext cx="1527983" cy="215444"/>
            </a:xfrm>
            <a:prstGeom prst="rect">
              <a:avLst/>
            </a:prstGeom>
            <a:noFill/>
          </p:spPr>
          <p:txBody>
            <a:bodyPr wrap="none" rtlCol="0">
              <a:spAutoFit/>
            </a:bodyPr>
            <a:lstStyle/>
            <a:p>
              <a:pPr algn="ctr"/>
              <a:r>
                <a:rPr lang="en-US" sz="800" dirty="0" smtClean="0">
                  <a:solidFill>
                    <a:schemeClr val="bg1"/>
                  </a:solidFill>
                </a:rPr>
                <a:t>VALUE-ADDED ESTIMATES</a:t>
              </a:r>
              <a:endParaRPr lang="en-US" sz="800" dirty="0">
                <a:solidFill>
                  <a:schemeClr val="bg1"/>
                </a:solidFill>
              </a:endParaRPr>
            </a:p>
          </p:txBody>
        </p:sp>
        <p:sp>
          <p:nvSpPr>
            <p:cNvPr id="12" name="TextBox 11"/>
            <p:cNvSpPr txBox="1"/>
            <p:nvPr/>
          </p:nvSpPr>
          <p:spPr>
            <a:xfrm>
              <a:off x="1423986" y="1795465"/>
              <a:ext cx="3795714" cy="323165"/>
            </a:xfrm>
            <a:prstGeom prst="rect">
              <a:avLst/>
            </a:prstGeom>
            <a:noFill/>
            <a:ln w="12700">
              <a:solidFill>
                <a:schemeClr val="bg1">
                  <a:lumMod val="50000"/>
                </a:schemeClr>
              </a:solidFill>
            </a:ln>
          </p:spPr>
          <p:txBody>
            <a:bodyPr wrap="square" tIns="45720" bIns="91440" rtlCol="0">
              <a:spAutoFit/>
            </a:bodyPr>
            <a:lstStyle/>
            <a:p>
              <a:pPr algn="ctr"/>
              <a:r>
                <a:rPr lang="en-US" sz="1200" b="1" dirty="0" smtClean="0">
                  <a:solidFill>
                    <a:schemeClr val="tx1">
                      <a:lumMod val="65000"/>
                      <a:lumOff val="35000"/>
                    </a:schemeClr>
                  </a:solidFill>
                </a:rPr>
                <a:t>Past Academic Year 2010-2011</a:t>
              </a:r>
              <a:endParaRPr lang="en-US" sz="1200" b="1" dirty="0">
                <a:solidFill>
                  <a:schemeClr val="tx1">
                    <a:lumMod val="65000"/>
                    <a:lumOff val="35000"/>
                  </a:schemeClr>
                </a:solidFill>
              </a:endParaRPr>
            </a:p>
          </p:txBody>
        </p:sp>
        <p:sp>
          <p:nvSpPr>
            <p:cNvPr id="13" name="TextBox 12"/>
            <p:cNvSpPr txBox="1"/>
            <p:nvPr/>
          </p:nvSpPr>
          <p:spPr>
            <a:xfrm>
              <a:off x="5214934" y="1795466"/>
              <a:ext cx="3781429" cy="323165"/>
            </a:xfrm>
            <a:prstGeom prst="rect">
              <a:avLst/>
            </a:prstGeom>
            <a:noFill/>
            <a:ln w="12700">
              <a:solidFill>
                <a:schemeClr val="bg1">
                  <a:lumMod val="50000"/>
                </a:schemeClr>
              </a:solidFill>
            </a:ln>
          </p:spPr>
          <p:txBody>
            <a:bodyPr wrap="square" tIns="45720" bIns="91440" rtlCol="0">
              <a:spAutoFit/>
            </a:bodyPr>
            <a:lstStyle/>
            <a:p>
              <a:pPr algn="ctr"/>
              <a:r>
                <a:rPr lang="en-US" sz="1200" b="1" dirty="0" smtClean="0">
                  <a:solidFill>
                    <a:schemeClr val="tx1">
                      <a:lumMod val="65000"/>
                      <a:lumOff val="35000"/>
                    </a:schemeClr>
                  </a:solidFill>
                </a:rPr>
                <a:t>Up-To-3-Year Average</a:t>
              </a:r>
              <a:endParaRPr lang="en-US" sz="1200" b="1" dirty="0">
                <a:solidFill>
                  <a:schemeClr val="tx1">
                    <a:lumMod val="65000"/>
                    <a:lumOff val="35000"/>
                  </a:schemeClr>
                </a:solidFill>
              </a:endParaRPr>
            </a:p>
          </p:txBody>
        </p:sp>
        <p:sp>
          <p:nvSpPr>
            <p:cNvPr id="14" name="TextBox 13"/>
            <p:cNvSpPr txBox="1"/>
            <p:nvPr/>
          </p:nvSpPr>
          <p:spPr>
            <a:xfrm>
              <a:off x="2090677" y="2307427"/>
              <a:ext cx="269626" cy="276999"/>
            </a:xfrm>
            <a:prstGeom prst="rect">
              <a:avLst/>
            </a:prstGeom>
            <a:noFill/>
          </p:spPr>
          <p:txBody>
            <a:bodyPr wrap="none" rtlCol="0">
              <a:spAutoFit/>
            </a:bodyPr>
            <a:lstStyle/>
            <a:p>
              <a:pPr algn="ctr"/>
              <a:r>
                <a:rPr lang="en-US" sz="1200" dirty="0" smtClean="0">
                  <a:solidFill>
                    <a:schemeClr val="bg1"/>
                  </a:solidFill>
                </a:rPr>
                <a:t>1</a:t>
              </a:r>
              <a:endParaRPr lang="en-US" sz="1200" dirty="0">
                <a:solidFill>
                  <a:schemeClr val="bg1"/>
                </a:solidFill>
              </a:endParaRPr>
            </a:p>
          </p:txBody>
        </p:sp>
        <p:sp>
          <p:nvSpPr>
            <p:cNvPr id="15" name="TextBox 14"/>
            <p:cNvSpPr txBox="1"/>
            <p:nvPr/>
          </p:nvSpPr>
          <p:spPr>
            <a:xfrm>
              <a:off x="2836008" y="2307427"/>
              <a:ext cx="269626" cy="276999"/>
            </a:xfrm>
            <a:prstGeom prst="rect">
              <a:avLst/>
            </a:prstGeom>
            <a:noFill/>
          </p:spPr>
          <p:txBody>
            <a:bodyPr wrap="none" rtlCol="0">
              <a:spAutoFit/>
            </a:bodyPr>
            <a:lstStyle/>
            <a:p>
              <a:pPr algn="ctr"/>
              <a:r>
                <a:rPr lang="en-US" sz="1200" dirty="0" smtClean="0">
                  <a:solidFill>
                    <a:schemeClr val="bg1"/>
                  </a:solidFill>
                </a:rPr>
                <a:t>2</a:t>
              </a:r>
              <a:endParaRPr lang="en-US" sz="1200" dirty="0">
                <a:solidFill>
                  <a:schemeClr val="bg1"/>
                </a:solidFill>
              </a:endParaRPr>
            </a:p>
          </p:txBody>
        </p:sp>
        <p:sp>
          <p:nvSpPr>
            <p:cNvPr id="16" name="TextBox 15"/>
            <p:cNvSpPr txBox="1"/>
            <p:nvPr/>
          </p:nvSpPr>
          <p:spPr>
            <a:xfrm>
              <a:off x="3555142" y="2316952"/>
              <a:ext cx="269626" cy="276999"/>
            </a:xfrm>
            <a:prstGeom prst="rect">
              <a:avLst/>
            </a:prstGeom>
            <a:noFill/>
          </p:spPr>
          <p:txBody>
            <a:bodyPr wrap="none" rtlCol="0">
              <a:spAutoFit/>
            </a:bodyPr>
            <a:lstStyle/>
            <a:p>
              <a:pPr algn="ctr"/>
              <a:r>
                <a:rPr lang="en-US" sz="1200" dirty="0" smtClean="0">
                  <a:solidFill>
                    <a:schemeClr val="bg1"/>
                  </a:solidFill>
                </a:rPr>
                <a:t>3</a:t>
              </a:r>
              <a:endParaRPr lang="en-US" sz="1200" dirty="0">
                <a:solidFill>
                  <a:schemeClr val="bg1"/>
                </a:solidFill>
              </a:endParaRPr>
            </a:p>
          </p:txBody>
        </p:sp>
        <p:sp>
          <p:nvSpPr>
            <p:cNvPr id="17" name="TextBox 16"/>
            <p:cNvSpPr txBox="1"/>
            <p:nvPr/>
          </p:nvSpPr>
          <p:spPr>
            <a:xfrm>
              <a:off x="4283804" y="2305046"/>
              <a:ext cx="269626" cy="276999"/>
            </a:xfrm>
            <a:prstGeom prst="rect">
              <a:avLst/>
            </a:prstGeom>
            <a:noFill/>
          </p:spPr>
          <p:txBody>
            <a:bodyPr wrap="none" rtlCol="0">
              <a:spAutoFit/>
            </a:bodyPr>
            <a:lstStyle/>
            <a:p>
              <a:pPr algn="ctr"/>
              <a:r>
                <a:rPr lang="en-US" sz="1200" dirty="0" smtClean="0">
                  <a:solidFill>
                    <a:schemeClr val="bg1"/>
                  </a:solidFill>
                </a:rPr>
                <a:t>4</a:t>
              </a:r>
              <a:endParaRPr lang="en-US" sz="1200" dirty="0">
                <a:solidFill>
                  <a:schemeClr val="bg1"/>
                </a:solidFill>
              </a:endParaRPr>
            </a:p>
          </p:txBody>
        </p:sp>
        <p:sp>
          <p:nvSpPr>
            <p:cNvPr id="18" name="TextBox 17"/>
            <p:cNvSpPr txBox="1"/>
            <p:nvPr/>
          </p:nvSpPr>
          <p:spPr>
            <a:xfrm>
              <a:off x="4993416" y="2302664"/>
              <a:ext cx="269626" cy="276999"/>
            </a:xfrm>
            <a:prstGeom prst="rect">
              <a:avLst/>
            </a:prstGeom>
            <a:noFill/>
          </p:spPr>
          <p:txBody>
            <a:bodyPr wrap="none" rtlCol="0">
              <a:spAutoFit/>
            </a:bodyPr>
            <a:lstStyle/>
            <a:p>
              <a:pPr algn="ctr"/>
              <a:r>
                <a:rPr lang="en-US" sz="1200" dirty="0" smtClean="0">
                  <a:solidFill>
                    <a:schemeClr val="bg1"/>
                  </a:solidFill>
                </a:rPr>
                <a:t>5</a:t>
              </a:r>
              <a:endParaRPr lang="en-US" sz="1200" dirty="0">
                <a:solidFill>
                  <a:schemeClr val="bg1"/>
                </a:solidFill>
              </a:endParaRPr>
            </a:p>
          </p:txBody>
        </p:sp>
        <p:sp>
          <p:nvSpPr>
            <p:cNvPr id="19" name="TextBox 18"/>
            <p:cNvSpPr txBox="1"/>
            <p:nvPr/>
          </p:nvSpPr>
          <p:spPr>
            <a:xfrm>
              <a:off x="5869719" y="2307425"/>
              <a:ext cx="269626" cy="276999"/>
            </a:xfrm>
            <a:prstGeom prst="rect">
              <a:avLst/>
            </a:prstGeom>
            <a:noFill/>
          </p:spPr>
          <p:txBody>
            <a:bodyPr wrap="none" rtlCol="0">
              <a:spAutoFit/>
            </a:bodyPr>
            <a:lstStyle/>
            <a:p>
              <a:pPr algn="ctr"/>
              <a:r>
                <a:rPr lang="en-US" sz="1200" dirty="0" smtClean="0">
                  <a:solidFill>
                    <a:schemeClr val="bg1"/>
                  </a:solidFill>
                </a:rPr>
                <a:t>1</a:t>
              </a:r>
              <a:endParaRPr lang="en-US" sz="1200" dirty="0">
                <a:solidFill>
                  <a:schemeClr val="bg1"/>
                </a:solidFill>
              </a:endParaRPr>
            </a:p>
          </p:txBody>
        </p:sp>
        <p:sp>
          <p:nvSpPr>
            <p:cNvPr id="20" name="TextBox 19"/>
            <p:cNvSpPr txBox="1"/>
            <p:nvPr/>
          </p:nvSpPr>
          <p:spPr>
            <a:xfrm>
              <a:off x="6615050" y="2307425"/>
              <a:ext cx="269626" cy="276999"/>
            </a:xfrm>
            <a:prstGeom prst="rect">
              <a:avLst/>
            </a:prstGeom>
            <a:noFill/>
          </p:spPr>
          <p:txBody>
            <a:bodyPr wrap="none" rtlCol="0">
              <a:spAutoFit/>
            </a:bodyPr>
            <a:lstStyle/>
            <a:p>
              <a:pPr algn="ctr"/>
              <a:r>
                <a:rPr lang="en-US" sz="1200" dirty="0" smtClean="0">
                  <a:solidFill>
                    <a:schemeClr val="bg1"/>
                  </a:solidFill>
                </a:rPr>
                <a:t>2</a:t>
              </a:r>
              <a:endParaRPr lang="en-US" sz="1200" dirty="0">
                <a:solidFill>
                  <a:schemeClr val="bg1"/>
                </a:solidFill>
              </a:endParaRPr>
            </a:p>
          </p:txBody>
        </p:sp>
        <p:sp>
          <p:nvSpPr>
            <p:cNvPr id="21" name="TextBox 20"/>
            <p:cNvSpPr txBox="1"/>
            <p:nvPr/>
          </p:nvSpPr>
          <p:spPr>
            <a:xfrm>
              <a:off x="7334184" y="2316950"/>
              <a:ext cx="269626" cy="276999"/>
            </a:xfrm>
            <a:prstGeom prst="rect">
              <a:avLst/>
            </a:prstGeom>
            <a:noFill/>
          </p:spPr>
          <p:txBody>
            <a:bodyPr wrap="none" rtlCol="0">
              <a:spAutoFit/>
            </a:bodyPr>
            <a:lstStyle/>
            <a:p>
              <a:pPr algn="ctr"/>
              <a:r>
                <a:rPr lang="en-US" sz="1200" dirty="0" smtClean="0">
                  <a:solidFill>
                    <a:schemeClr val="bg1"/>
                  </a:solidFill>
                </a:rPr>
                <a:t>3</a:t>
              </a:r>
              <a:endParaRPr lang="en-US" sz="1200" dirty="0">
                <a:solidFill>
                  <a:schemeClr val="bg1"/>
                </a:solidFill>
              </a:endParaRPr>
            </a:p>
          </p:txBody>
        </p:sp>
        <p:sp>
          <p:nvSpPr>
            <p:cNvPr id="22" name="TextBox 21"/>
            <p:cNvSpPr txBox="1"/>
            <p:nvPr/>
          </p:nvSpPr>
          <p:spPr>
            <a:xfrm>
              <a:off x="8062846" y="2305044"/>
              <a:ext cx="269626" cy="276999"/>
            </a:xfrm>
            <a:prstGeom prst="rect">
              <a:avLst/>
            </a:prstGeom>
            <a:noFill/>
          </p:spPr>
          <p:txBody>
            <a:bodyPr wrap="none" rtlCol="0">
              <a:spAutoFit/>
            </a:bodyPr>
            <a:lstStyle/>
            <a:p>
              <a:pPr algn="ctr"/>
              <a:r>
                <a:rPr lang="en-US" sz="1200" dirty="0" smtClean="0">
                  <a:solidFill>
                    <a:schemeClr val="bg1"/>
                  </a:solidFill>
                </a:rPr>
                <a:t>4</a:t>
              </a:r>
              <a:endParaRPr lang="en-US" sz="1200" dirty="0">
                <a:solidFill>
                  <a:schemeClr val="bg1"/>
                </a:solidFill>
              </a:endParaRPr>
            </a:p>
          </p:txBody>
        </p:sp>
        <p:sp>
          <p:nvSpPr>
            <p:cNvPr id="23" name="TextBox 22"/>
            <p:cNvSpPr txBox="1"/>
            <p:nvPr/>
          </p:nvSpPr>
          <p:spPr>
            <a:xfrm>
              <a:off x="8772458" y="2302662"/>
              <a:ext cx="269626" cy="276999"/>
            </a:xfrm>
            <a:prstGeom prst="rect">
              <a:avLst/>
            </a:prstGeom>
            <a:noFill/>
          </p:spPr>
          <p:txBody>
            <a:bodyPr wrap="none" rtlCol="0">
              <a:spAutoFit/>
            </a:bodyPr>
            <a:lstStyle/>
            <a:p>
              <a:pPr algn="ctr"/>
              <a:r>
                <a:rPr lang="en-US" sz="1200" dirty="0" smtClean="0">
                  <a:solidFill>
                    <a:schemeClr val="bg1"/>
                  </a:solidFill>
                </a:rPr>
                <a:t>5</a:t>
              </a:r>
              <a:endParaRPr lang="en-US" sz="1200" dirty="0">
                <a:solidFill>
                  <a:schemeClr val="bg1"/>
                </a:solidFill>
              </a:endParaRPr>
            </a:p>
          </p:txBody>
        </p:sp>
        <p:sp>
          <p:nvSpPr>
            <p:cNvPr id="24" name="Rectangle 23"/>
            <p:cNvSpPr/>
            <p:nvPr/>
          </p:nvSpPr>
          <p:spPr>
            <a:xfrm>
              <a:off x="2222345" y="2547547"/>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949221" y="2547547"/>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676097" y="2547547"/>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402973" y="2547547"/>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129850" y="2547547"/>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001389" y="2547547"/>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728265" y="2547547"/>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7455141" y="2547547"/>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8182017" y="2547547"/>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8908894" y="2547547"/>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224731" y="359688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951607" y="359688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678483" y="359688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405359" y="359688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132236" y="359688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003775" y="359688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730651" y="359688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457527" y="359688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8184403" y="359688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911280" y="359688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2222350" y="4089806"/>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949226" y="4089806"/>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3676102" y="4089806"/>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402978" y="4089806"/>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129855" y="4089806"/>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001394" y="4089806"/>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728270" y="4089806"/>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7455146" y="4089806"/>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8182022" y="4089806"/>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8908899" y="4089806"/>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210175" y="2588419"/>
              <a:ext cx="45719" cy="155019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p:cNvCxnSpPr/>
            <p:nvPr/>
          </p:nvCxnSpPr>
          <p:spPr>
            <a:xfrm>
              <a:off x="1428750" y="3159125"/>
              <a:ext cx="0" cy="974725"/>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120900" y="3159125"/>
              <a:ext cx="0" cy="974725"/>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886450" y="3159125"/>
              <a:ext cx="0" cy="974725"/>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58" name="TextBox 57"/>
          <p:cNvSpPr txBox="1"/>
          <p:nvPr/>
        </p:nvSpPr>
        <p:spPr>
          <a:xfrm>
            <a:off x="126997" y="3208868"/>
            <a:ext cx="1128835" cy="338554"/>
          </a:xfrm>
          <a:prstGeom prst="rect">
            <a:avLst/>
          </a:prstGeom>
          <a:solidFill>
            <a:srgbClr val="2C5A8C"/>
          </a:solidFill>
        </p:spPr>
        <p:txBody>
          <a:bodyPr wrap="none" rtlCol="0">
            <a:spAutoFit/>
          </a:bodyPr>
          <a:lstStyle/>
          <a:p>
            <a:r>
              <a:rPr lang="en-US" sz="1600" b="1" dirty="0" smtClean="0">
                <a:solidFill>
                  <a:schemeClr val="bg1"/>
                </a:solidFill>
                <a:latin typeface="Arial" pitchFamily="34" charset="0"/>
                <a:cs typeface="Arial" pitchFamily="34" charset="0"/>
              </a:rPr>
              <a:t>READING</a:t>
            </a:r>
            <a:endParaRPr lang="en-US" sz="1600" b="1" dirty="0">
              <a:solidFill>
                <a:schemeClr val="bg1"/>
              </a:solidFill>
              <a:latin typeface="Arial" pitchFamily="34" charset="0"/>
              <a:cs typeface="Arial" pitchFamily="34" charset="0"/>
            </a:endParaRPr>
          </a:p>
        </p:txBody>
      </p:sp>
      <p:sp>
        <p:nvSpPr>
          <p:cNvPr id="59" name="TextBox 58"/>
          <p:cNvSpPr txBox="1"/>
          <p:nvPr/>
        </p:nvSpPr>
        <p:spPr>
          <a:xfrm>
            <a:off x="126992" y="3704170"/>
            <a:ext cx="763595" cy="338554"/>
          </a:xfrm>
          <a:prstGeom prst="rect">
            <a:avLst/>
          </a:prstGeom>
          <a:solidFill>
            <a:srgbClr val="BD723B"/>
          </a:solidFill>
        </p:spPr>
        <p:txBody>
          <a:bodyPr wrap="square" rtlCol="0">
            <a:spAutoFit/>
          </a:bodyPr>
          <a:lstStyle/>
          <a:p>
            <a:pPr algn="ctr"/>
            <a:r>
              <a:rPr lang="en-US" sz="1600" b="1" dirty="0" smtClean="0">
                <a:solidFill>
                  <a:schemeClr val="bg1"/>
                </a:solidFill>
                <a:latin typeface="Arial" pitchFamily="34" charset="0"/>
                <a:cs typeface="Arial" pitchFamily="34" charset="0"/>
              </a:rPr>
              <a:t>MATH</a:t>
            </a:r>
            <a:endParaRPr lang="en-US" sz="1600" b="1" dirty="0">
              <a:solidFill>
                <a:schemeClr val="bg1"/>
              </a:solidFill>
              <a:latin typeface="Arial" pitchFamily="34" charset="0"/>
              <a:cs typeface="Arial" pitchFamily="34" charset="0"/>
            </a:endParaRPr>
          </a:p>
        </p:txBody>
      </p:sp>
      <p:sp>
        <p:nvSpPr>
          <p:cNvPr id="60" name="TextBox 59"/>
          <p:cNvSpPr txBox="1"/>
          <p:nvPr/>
        </p:nvSpPr>
        <p:spPr>
          <a:xfrm>
            <a:off x="138113" y="2690815"/>
            <a:ext cx="2686120" cy="338554"/>
          </a:xfrm>
          <a:prstGeom prst="rect">
            <a:avLst/>
          </a:prstGeom>
          <a:noFill/>
        </p:spPr>
        <p:txBody>
          <a:bodyPr wrap="none" rtlCol="0">
            <a:spAutoFit/>
          </a:bodyPr>
          <a:lstStyle/>
          <a:p>
            <a:r>
              <a:rPr lang="en-US" sz="1600" b="1" dirty="0" smtClean="0"/>
              <a:t>School-Level</a:t>
            </a:r>
            <a:r>
              <a:rPr lang="en-US" sz="1600" dirty="0" smtClean="0"/>
              <a:t> Value-Added</a:t>
            </a:r>
            <a:endParaRPr lang="en-US" sz="1600" dirty="0"/>
          </a:p>
        </p:txBody>
      </p:sp>
      <p:sp>
        <p:nvSpPr>
          <p:cNvPr id="61" name="TextBox 60"/>
          <p:cNvSpPr txBox="1"/>
          <p:nvPr/>
        </p:nvSpPr>
        <p:spPr>
          <a:xfrm>
            <a:off x="1466850" y="3209925"/>
            <a:ext cx="631904" cy="307777"/>
          </a:xfrm>
          <a:prstGeom prst="rect">
            <a:avLst/>
          </a:prstGeom>
          <a:noFill/>
        </p:spPr>
        <p:txBody>
          <a:bodyPr wrap="none" rtlCol="0">
            <a:spAutoFit/>
          </a:bodyPr>
          <a:lstStyle/>
          <a:p>
            <a:r>
              <a:rPr lang="en-US" sz="1400" dirty="0" smtClean="0"/>
              <a:t>182.9</a:t>
            </a:r>
            <a:endParaRPr lang="en-US" sz="1400" dirty="0"/>
          </a:p>
        </p:txBody>
      </p:sp>
      <p:sp>
        <p:nvSpPr>
          <p:cNvPr id="62" name="TextBox 61"/>
          <p:cNvSpPr txBox="1"/>
          <p:nvPr/>
        </p:nvSpPr>
        <p:spPr>
          <a:xfrm>
            <a:off x="1470025" y="3698875"/>
            <a:ext cx="631904" cy="307777"/>
          </a:xfrm>
          <a:prstGeom prst="rect">
            <a:avLst/>
          </a:prstGeom>
          <a:noFill/>
        </p:spPr>
        <p:txBody>
          <a:bodyPr wrap="none" rtlCol="0">
            <a:spAutoFit/>
          </a:bodyPr>
          <a:lstStyle/>
          <a:p>
            <a:r>
              <a:rPr lang="en-US" sz="1400" dirty="0" smtClean="0"/>
              <a:t>182.9</a:t>
            </a:r>
            <a:endParaRPr lang="en-US" sz="1400" dirty="0"/>
          </a:p>
        </p:txBody>
      </p:sp>
      <p:sp>
        <p:nvSpPr>
          <p:cNvPr id="63" name="TextBox 62"/>
          <p:cNvSpPr txBox="1"/>
          <p:nvPr/>
        </p:nvSpPr>
        <p:spPr>
          <a:xfrm>
            <a:off x="5260975" y="3209925"/>
            <a:ext cx="631904" cy="307777"/>
          </a:xfrm>
          <a:prstGeom prst="rect">
            <a:avLst/>
          </a:prstGeom>
          <a:noFill/>
        </p:spPr>
        <p:txBody>
          <a:bodyPr wrap="none" rtlCol="0">
            <a:spAutoFit/>
          </a:bodyPr>
          <a:lstStyle/>
          <a:p>
            <a:r>
              <a:rPr lang="en-US" sz="1400" dirty="0" smtClean="0"/>
              <a:t>559.4</a:t>
            </a:r>
            <a:endParaRPr lang="en-US" sz="1400" dirty="0"/>
          </a:p>
        </p:txBody>
      </p:sp>
      <p:sp>
        <p:nvSpPr>
          <p:cNvPr id="64" name="TextBox 63"/>
          <p:cNvSpPr txBox="1"/>
          <p:nvPr/>
        </p:nvSpPr>
        <p:spPr>
          <a:xfrm>
            <a:off x="5260975" y="3698875"/>
            <a:ext cx="631904" cy="307777"/>
          </a:xfrm>
          <a:prstGeom prst="rect">
            <a:avLst/>
          </a:prstGeom>
          <a:noFill/>
        </p:spPr>
        <p:txBody>
          <a:bodyPr wrap="none" rtlCol="0">
            <a:spAutoFit/>
          </a:bodyPr>
          <a:lstStyle/>
          <a:p>
            <a:r>
              <a:rPr lang="en-US" sz="1400" dirty="0" smtClean="0"/>
              <a:t>559.4</a:t>
            </a:r>
            <a:endParaRPr lang="en-US" sz="1400" dirty="0"/>
          </a:p>
        </p:txBody>
      </p:sp>
      <p:grpSp>
        <p:nvGrpSpPr>
          <p:cNvPr id="4" name="Group 64"/>
          <p:cNvGrpSpPr/>
          <p:nvPr/>
        </p:nvGrpSpPr>
        <p:grpSpPr>
          <a:xfrm>
            <a:off x="2244725" y="3667939"/>
            <a:ext cx="901700" cy="463821"/>
            <a:chOff x="2244725" y="3667939"/>
            <a:chExt cx="901700" cy="463821"/>
          </a:xfrm>
        </p:grpSpPr>
        <p:sp>
          <p:nvSpPr>
            <p:cNvPr id="66" name="Teardrop 65"/>
            <p:cNvSpPr/>
            <p:nvPr/>
          </p:nvSpPr>
          <p:spPr>
            <a:xfrm rot="8100000">
              <a:off x="2476036" y="3667939"/>
              <a:ext cx="362282" cy="370418"/>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7" name="Straight Connector 66"/>
            <p:cNvCxnSpPr/>
            <p:nvPr/>
          </p:nvCxnSpPr>
          <p:spPr>
            <a:xfrm>
              <a:off x="2244725" y="4131760"/>
              <a:ext cx="9017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422525" y="3676650"/>
              <a:ext cx="470000" cy="338554"/>
            </a:xfrm>
            <a:prstGeom prst="rect">
              <a:avLst/>
            </a:prstGeom>
            <a:noFill/>
          </p:spPr>
          <p:txBody>
            <a:bodyPr wrap="none" rtlCol="0">
              <a:spAutoFit/>
            </a:bodyPr>
            <a:lstStyle/>
            <a:p>
              <a:r>
                <a:rPr lang="en-US" sz="1600" b="1" dirty="0" smtClean="0"/>
                <a:t>1.6</a:t>
              </a:r>
              <a:endParaRPr lang="en-US" sz="1600" b="1" dirty="0"/>
            </a:p>
          </p:txBody>
        </p:sp>
      </p:grpSp>
      <p:grpSp>
        <p:nvGrpSpPr>
          <p:cNvPr id="6" name="Group 68"/>
          <p:cNvGrpSpPr/>
          <p:nvPr/>
        </p:nvGrpSpPr>
        <p:grpSpPr>
          <a:xfrm>
            <a:off x="6083300" y="3664764"/>
            <a:ext cx="949325" cy="463821"/>
            <a:chOff x="6083300" y="3664764"/>
            <a:chExt cx="949325" cy="463821"/>
          </a:xfrm>
        </p:grpSpPr>
        <p:cxnSp>
          <p:nvCxnSpPr>
            <p:cNvPr id="70" name="Straight Connector 69"/>
            <p:cNvCxnSpPr/>
            <p:nvPr/>
          </p:nvCxnSpPr>
          <p:spPr>
            <a:xfrm>
              <a:off x="6083300" y="4128585"/>
              <a:ext cx="94932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ardrop 70"/>
            <p:cNvSpPr/>
            <p:nvPr/>
          </p:nvSpPr>
          <p:spPr>
            <a:xfrm rot="8100000">
              <a:off x="6343186" y="3664764"/>
              <a:ext cx="362282" cy="370418"/>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6289675" y="3673475"/>
              <a:ext cx="470000" cy="338554"/>
            </a:xfrm>
            <a:prstGeom prst="rect">
              <a:avLst/>
            </a:prstGeom>
            <a:noFill/>
          </p:spPr>
          <p:txBody>
            <a:bodyPr wrap="none" rtlCol="0">
              <a:spAutoFit/>
            </a:bodyPr>
            <a:lstStyle/>
            <a:p>
              <a:r>
                <a:rPr lang="en-US" sz="1600" b="1" dirty="0" smtClean="0"/>
                <a:t>1.7</a:t>
              </a:r>
              <a:endParaRPr lang="en-US" sz="1600" b="1" dirty="0"/>
            </a:p>
          </p:txBody>
        </p:sp>
      </p:grpSp>
      <p:grpSp>
        <p:nvGrpSpPr>
          <p:cNvPr id="65" name="Group 72"/>
          <p:cNvGrpSpPr/>
          <p:nvPr/>
        </p:nvGrpSpPr>
        <p:grpSpPr>
          <a:xfrm>
            <a:off x="2589219" y="3175814"/>
            <a:ext cx="1465256" cy="460646"/>
            <a:chOff x="2589219" y="3175814"/>
            <a:chExt cx="1465256" cy="460646"/>
          </a:xfrm>
        </p:grpSpPr>
        <p:cxnSp>
          <p:nvCxnSpPr>
            <p:cNvPr id="74" name="Straight Connector 73"/>
            <p:cNvCxnSpPr/>
            <p:nvPr/>
          </p:nvCxnSpPr>
          <p:spPr>
            <a:xfrm>
              <a:off x="2589219" y="3636460"/>
              <a:ext cx="146525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ardrop 74"/>
            <p:cNvSpPr/>
            <p:nvPr/>
          </p:nvSpPr>
          <p:spPr>
            <a:xfrm rot="8100000">
              <a:off x="3152311" y="3175814"/>
              <a:ext cx="362282" cy="370418"/>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p:cNvSpPr txBox="1"/>
            <p:nvPr/>
          </p:nvSpPr>
          <p:spPr>
            <a:xfrm>
              <a:off x="3098800" y="3184525"/>
              <a:ext cx="470000" cy="338554"/>
            </a:xfrm>
            <a:prstGeom prst="rect">
              <a:avLst/>
            </a:prstGeom>
            <a:noFill/>
          </p:spPr>
          <p:txBody>
            <a:bodyPr wrap="none" rtlCol="0">
              <a:spAutoFit/>
            </a:bodyPr>
            <a:lstStyle/>
            <a:p>
              <a:r>
                <a:rPr lang="en-US" sz="1600" b="1" dirty="0" smtClean="0"/>
                <a:t>2.5</a:t>
              </a:r>
              <a:endParaRPr lang="en-US" sz="1600" b="1" dirty="0"/>
            </a:p>
          </p:txBody>
        </p:sp>
      </p:grpSp>
      <p:grpSp>
        <p:nvGrpSpPr>
          <p:cNvPr id="69" name="Group 76"/>
          <p:cNvGrpSpPr/>
          <p:nvPr/>
        </p:nvGrpSpPr>
        <p:grpSpPr>
          <a:xfrm>
            <a:off x="6432550" y="3172639"/>
            <a:ext cx="1254125" cy="466996"/>
            <a:chOff x="6432550" y="3172639"/>
            <a:chExt cx="1254125" cy="466996"/>
          </a:xfrm>
        </p:grpSpPr>
        <p:cxnSp>
          <p:nvCxnSpPr>
            <p:cNvPr id="78" name="Straight Connector 77"/>
            <p:cNvCxnSpPr/>
            <p:nvPr/>
          </p:nvCxnSpPr>
          <p:spPr>
            <a:xfrm>
              <a:off x="6432550" y="3639635"/>
              <a:ext cx="125412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ardrop 78"/>
            <p:cNvSpPr/>
            <p:nvPr/>
          </p:nvSpPr>
          <p:spPr>
            <a:xfrm rot="8100000">
              <a:off x="6924211" y="3172639"/>
              <a:ext cx="362282" cy="370418"/>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6870700" y="3181350"/>
              <a:ext cx="470000" cy="338554"/>
            </a:xfrm>
            <a:prstGeom prst="rect">
              <a:avLst/>
            </a:prstGeom>
            <a:noFill/>
          </p:spPr>
          <p:txBody>
            <a:bodyPr wrap="none" rtlCol="0">
              <a:spAutoFit/>
            </a:bodyPr>
            <a:lstStyle/>
            <a:p>
              <a:r>
                <a:rPr lang="en-US" sz="1600" b="1" dirty="0" smtClean="0"/>
                <a:t>2.5</a:t>
              </a:r>
              <a:endParaRPr lang="en-US" sz="1600" b="1" dirty="0"/>
            </a:p>
          </p:txBody>
        </p:sp>
      </p:grpSp>
      <p:sp>
        <p:nvSpPr>
          <p:cNvPr id="81" name="Past Year"/>
          <p:cNvSpPr/>
          <p:nvPr/>
        </p:nvSpPr>
        <p:spPr>
          <a:xfrm>
            <a:off x="1412111" y="1782501"/>
            <a:ext cx="3796496" cy="3217762"/>
          </a:xfrm>
          <a:prstGeom prst="rect">
            <a:avLst/>
          </a:prstGeom>
          <a:solidFill>
            <a:schemeClr val="accent2">
              <a:alpha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3000" dirty="0" smtClean="0"/>
              <a:t>Past Academic Year</a:t>
            </a:r>
            <a:endParaRPr lang="en-US" sz="3000" dirty="0"/>
          </a:p>
        </p:txBody>
      </p:sp>
      <p:sp>
        <p:nvSpPr>
          <p:cNvPr id="82" name="3 Year"/>
          <p:cNvSpPr/>
          <p:nvPr/>
        </p:nvSpPr>
        <p:spPr>
          <a:xfrm>
            <a:off x="5249118" y="1784430"/>
            <a:ext cx="3757915" cy="3217762"/>
          </a:xfrm>
          <a:prstGeom prst="rect">
            <a:avLst/>
          </a:prstGeom>
          <a:solidFill>
            <a:schemeClr val="accent2">
              <a:alpha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3000" dirty="0" smtClean="0"/>
              <a:t>Up-To-3-Year Average</a:t>
            </a:r>
            <a:endParaRPr lang="en-US" sz="3000" dirty="0"/>
          </a:p>
        </p:txBody>
      </p:sp>
      <p:sp>
        <p:nvSpPr>
          <p:cNvPr id="83" name="Subject"/>
          <p:cNvSpPr/>
          <p:nvPr/>
        </p:nvSpPr>
        <p:spPr>
          <a:xfrm>
            <a:off x="82951" y="3127095"/>
            <a:ext cx="1294436" cy="1583801"/>
          </a:xfrm>
          <a:prstGeom prst="rect">
            <a:avLst/>
          </a:prstGeom>
          <a:solidFill>
            <a:schemeClr val="accent2">
              <a:alpha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3000" dirty="0" smtClean="0"/>
              <a:t>Subject</a:t>
            </a:r>
            <a:endParaRPr lang="en-US" sz="3000" dirty="0"/>
          </a:p>
        </p:txBody>
      </p:sp>
      <p:sp>
        <p:nvSpPr>
          <p:cNvPr id="84" name="Level"/>
          <p:cNvSpPr/>
          <p:nvPr/>
        </p:nvSpPr>
        <p:spPr>
          <a:xfrm>
            <a:off x="75235" y="2654462"/>
            <a:ext cx="5116011" cy="430191"/>
          </a:xfrm>
          <a:prstGeom prst="rect">
            <a:avLst/>
          </a:prstGeom>
          <a:solidFill>
            <a:schemeClr val="accent2">
              <a:alpha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2800" dirty="0" smtClean="0"/>
              <a:t>Level of Analysis</a:t>
            </a:r>
            <a:endParaRPr lang="en-US" sz="2800" dirty="0"/>
          </a:p>
        </p:txBody>
      </p:sp>
      <p:sp>
        <p:nvSpPr>
          <p:cNvPr id="86" name="VA"/>
          <p:cNvSpPr/>
          <p:nvPr/>
        </p:nvSpPr>
        <p:spPr>
          <a:xfrm>
            <a:off x="4450465" y="5058136"/>
            <a:ext cx="4554638" cy="1435261"/>
          </a:xfrm>
          <a:prstGeom prst="wedgeRectCallout">
            <a:avLst>
              <a:gd name="adj1" fmla="val -4778"/>
              <a:gd name="adj2" fmla="val -111942"/>
            </a:avLst>
          </a:prstGeom>
          <a:solidFill>
            <a:schemeClr val="accent2">
              <a:alpha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000" dirty="0" smtClean="0"/>
              <a:t>Value-Added Estimate</a:t>
            </a:r>
          </a:p>
          <a:p>
            <a:pPr>
              <a:buFont typeface="Arial" pitchFamily="34" charset="0"/>
              <a:buChar char="•"/>
            </a:pPr>
            <a:r>
              <a:rPr lang="en-US" sz="2000" dirty="0" smtClean="0"/>
              <a:t> Point Estimate (number in color-coded bubble)</a:t>
            </a:r>
          </a:p>
          <a:p>
            <a:pPr>
              <a:buFont typeface="Arial" pitchFamily="34" charset="0"/>
              <a:buChar char="•"/>
            </a:pPr>
            <a:r>
              <a:rPr lang="en-US" sz="2000" dirty="0" smtClean="0"/>
              <a:t> 95% Confidence Interval (black line)</a:t>
            </a:r>
          </a:p>
        </p:txBody>
      </p:sp>
      <p:sp>
        <p:nvSpPr>
          <p:cNvPr id="87" name="1-5"/>
          <p:cNvSpPr/>
          <p:nvPr/>
        </p:nvSpPr>
        <p:spPr>
          <a:xfrm>
            <a:off x="2170250" y="2181829"/>
            <a:ext cx="3015206" cy="462986"/>
          </a:xfrm>
          <a:prstGeom prst="rect">
            <a:avLst/>
          </a:prstGeom>
          <a:solidFill>
            <a:schemeClr val="accent2">
              <a:alpha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800" dirty="0" smtClean="0"/>
              <a:t>1-5 Scale</a:t>
            </a:r>
            <a:endParaRPr lang="en-US" sz="2800" dirty="0"/>
          </a:p>
        </p:txBody>
      </p:sp>
      <p:sp>
        <p:nvSpPr>
          <p:cNvPr id="88" name="1-5"/>
          <p:cNvSpPr/>
          <p:nvPr/>
        </p:nvSpPr>
        <p:spPr>
          <a:xfrm>
            <a:off x="5951313" y="2172183"/>
            <a:ext cx="3015206" cy="484207"/>
          </a:xfrm>
          <a:prstGeom prst="rect">
            <a:avLst/>
          </a:prstGeom>
          <a:solidFill>
            <a:schemeClr val="accent2">
              <a:alpha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800" dirty="0" smtClean="0"/>
              <a:t>1-5 Scale</a:t>
            </a:r>
            <a:endParaRPr lang="en-US" sz="2800" dirty="0"/>
          </a:p>
        </p:txBody>
      </p:sp>
      <p:sp>
        <p:nvSpPr>
          <p:cNvPr id="89" name="N"/>
          <p:cNvSpPr/>
          <p:nvPr/>
        </p:nvSpPr>
        <p:spPr>
          <a:xfrm>
            <a:off x="133107" y="5168096"/>
            <a:ext cx="3443471" cy="897038"/>
          </a:xfrm>
          <a:prstGeom prst="wedgeRectCallout">
            <a:avLst>
              <a:gd name="adj1" fmla="val -1831"/>
              <a:gd name="adj2" fmla="val -176750"/>
            </a:avLst>
          </a:prstGeom>
          <a:solidFill>
            <a:schemeClr val="accent2">
              <a:alpha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smtClean="0"/>
              <a:t>Number of students included in the analysis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3"/>
                                        </p:tgtEl>
                                      </p:cBhvr>
                                    </p:animEffect>
                                    <p:set>
                                      <p:cBhvr>
                                        <p:cTn id="12" dur="1" fill="hold">
                                          <p:stCondLst>
                                            <p:cond delay="499"/>
                                          </p:stCondLst>
                                        </p:cTn>
                                        <p:tgtEl>
                                          <p:spTgt spid="83"/>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84"/>
                                        </p:tgtEl>
                                        <p:attrNameLst>
                                          <p:attrName>style.visibility</p:attrName>
                                        </p:attrNameLst>
                                      </p:cBhvr>
                                      <p:to>
                                        <p:strVal val="visible"/>
                                      </p:to>
                                    </p:set>
                                    <p:animEffect transition="in" filter="fade">
                                      <p:cBhvr>
                                        <p:cTn id="15" dur="500"/>
                                        <p:tgtEl>
                                          <p:spTgt spid="8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84"/>
                                        </p:tgtEl>
                                      </p:cBhvr>
                                    </p:animEffect>
                                    <p:set>
                                      <p:cBhvr>
                                        <p:cTn id="20" dur="1" fill="hold">
                                          <p:stCondLst>
                                            <p:cond delay="499"/>
                                          </p:stCondLst>
                                        </p:cTn>
                                        <p:tgtEl>
                                          <p:spTgt spid="84"/>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fade">
                                      <p:cBhvr>
                                        <p:cTn id="23" dur="500"/>
                                        <p:tgtEl>
                                          <p:spTgt spid="8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2"/>
                                        </p:tgtEl>
                                        <p:attrNameLst>
                                          <p:attrName>style.visibility</p:attrName>
                                        </p:attrNameLst>
                                      </p:cBhvr>
                                      <p:to>
                                        <p:strVal val="visible"/>
                                      </p:to>
                                    </p:set>
                                    <p:animEffect transition="in" filter="fade">
                                      <p:cBhvr>
                                        <p:cTn id="26" dur="500"/>
                                        <p:tgtEl>
                                          <p:spTgt spid="8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82"/>
                                        </p:tgtEl>
                                      </p:cBhvr>
                                    </p:animEffect>
                                    <p:set>
                                      <p:cBhvr>
                                        <p:cTn id="31" dur="1" fill="hold">
                                          <p:stCondLst>
                                            <p:cond delay="499"/>
                                          </p:stCondLst>
                                        </p:cTn>
                                        <p:tgtEl>
                                          <p:spTgt spid="82"/>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81"/>
                                        </p:tgtEl>
                                      </p:cBhvr>
                                    </p:animEffect>
                                    <p:set>
                                      <p:cBhvr>
                                        <p:cTn id="34" dur="1" fill="hold">
                                          <p:stCondLst>
                                            <p:cond delay="499"/>
                                          </p:stCondLst>
                                        </p:cTn>
                                        <p:tgtEl>
                                          <p:spTgt spid="81"/>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fade">
                                      <p:cBhvr>
                                        <p:cTn id="37" dur="500"/>
                                        <p:tgtEl>
                                          <p:spTgt spid="8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8"/>
                                        </p:tgtEl>
                                        <p:attrNameLst>
                                          <p:attrName>style.visibility</p:attrName>
                                        </p:attrNameLst>
                                      </p:cBhvr>
                                      <p:to>
                                        <p:strVal val="visible"/>
                                      </p:to>
                                    </p:set>
                                    <p:animEffect transition="in" filter="fade">
                                      <p:cBhvr>
                                        <p:cTn id="40" dur="500"/>
                                        <p:tgtEl>
                                          <p:spTgt spid="8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87"/>
                                        </p:tgtEl>
                                      </p:cBhvr>
                                    </p:animEffect>
                                    <p:set>
                                      <p:cBhvr>
                                        <p:cTn id="45" dur="1" fill="hold">
                                          <p:stCondLst>
                                            <p:cond delay="499"/>
                                          </p:stCondLst>
                                        </p:cTn>
                                        <p:tgtEl>
                                          <p:spTgt spid="87"/>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88"/>
                                        </p:tgtEl>
                                      </p:cBhvr>
                                    </p:animEffect>
                                    <p:set>
                                      <p:cBhvr>
                                        <p:cTn id="48" dur="1" fill="hold">
                                          <p:stCondLst>
                                            <p:cond delay="499"/>
                                          </p:stCondLst>
                                        </p:cTn>
                                        <p:tgtEl>
                                          <p:spTgt spid="88"/>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89"/>
                                        </p:tgtEl>
                                        <p:attrNameLst>
                                          <p:attrName>style.visibility</p:attrName>
                                        </p:attrNameLst>
                                      </p:cBhvr>
                                      <p:to>
                                        <p:strVal val="visible"/>
                                      </p:to>
                                    </p:set>
                                    <p:animEffect transition="in" filter="fade">
                                      <p:cBhvr>
                                        <p:cTn id="51" dur="500"/>
                                        <p:tgtEl>
                                          <p:spTgt spid="8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89"/>
                                        </p:tgtEl>
                                      </p:cBhvr>
                                    </p:animEffect>
                                    <p:set>
                                      <p:cBhvr>
                                        <p:cTn id="56" dur="1" fill="hold">
                                          <p:stCondLst>
                                            <p:cond delay="499"/>
                                          </p:stCondLst>
                                        </p:cTn>
                                        <p:tgtEl>
                                          <p:spTgt spid="89"/>
                                        </p:tgtEl>
                                        <p:attrNameLst>
                                          <p:attrName>style.visibility</p:attrName>
                                        </p:attrNameLst>
                                      </p:cBhvr>
                                      <p:to>
                                        <p:strVal val="hidden"/>
                                      </p:to>
                                    </p:set>
                                  </p:childTnLst>
                                </p:cTn>
                              </p:par>
                              <p:par>
                                <p:cTn id="57" presetID="10" presetClass="entr" presetSubtype="0" fill="hold" grpId="0" nodeType="withEffect">
                                  <p:stCondLst>
                                    <p:cond delay="0"/>
                                  </p:stCondLst>
                                  <p:childTnLst>
                                    <p:set>
                                      <p:cBhvr>
                                        <p:cTn id="58" dur="1" fill="hold">
                                          <p:stCondLst>
                                            <p:cond delay="0"/>
                                          </p:stCondLst>
                                        </p:cTn>
                                        <p:tgtEl>
                                          <p:spTgt spid="86"/>
                                        </p:tgtEl>
                                        <p:attrNameLst>
                                          <p:attrName>style.visibility</p:attrName>
                                        </p:attrNameLst>
                                      </p:cBhvr>
                                      <p:to>
                                        <p:strVal val="visible"/>
                                      </p:to>
                                    </p:set>
                                    <p:animEffect transition="in" filter="fade">
                                      <p:cBhvr>
                                        <p:cTn id="59" dur="500"/>
                                        <p:tgtEl>
                                          <p:spTgt spid="8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86"/>
                                        </p:tgtEl>
                                      </p:cBhvr>
                                    </p:animEffect>
                                    <p:set>
                                      <p:cBhvr>
                                        <p:cTn id="64" dur="1" fill="hold">
                                          <p:stCondLst>
                                            <p:cond delay="499"/>
                                          </p:stCondLst>
                                        </p:cTn>
                                        <p:tgtEl>
                                          <p:spTgt spid="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1" grpId="1" animBg="1"/>
      <p:bldP spid="82" grpId="0" animBg="1"/>
      <p:bldP spid="82" grpId="1" animBg="1"/>
      <p:bldP spid="83" grpId="0" animBg="1"/>
      <p:bldP spid="83" grpId="1" animBg="1"/>
      <p:bldP spid="84" grpId="0" animBg="1"/>
      <p:bldP spid="84" grpId="1" animBg="1"/>
      <p:bldP spid="86" grpId="0" animBg="1"/>
      <p:bldP spid="86" grpId="1" animBg="1"/>
      <p:bldP spid="87" grpId="0" animBg="1"/>
      <p:bldP spid="87" grpId="1" animBg="1"/>
      <p:bldP spid="88" grpId="0" animBg="1"/>
      <p:bldP spid="88" grpId="1" animBg="1"/>
      <p:bldP spid="89" grpId="0" animBg="1"/>
      <p:bldP spid="8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77"/>
          <p:cNvGrpSpPr/>
          <p:nvPr/>
        </p:nvGrpSpPr>
        <p:grpSpPr>
          <a:xfrm>
            <a:off x="0" y="1585913"/>
            <a:ext cx="9144000" cy="5272087"/>
            <a:chOff x="0" y="1585913"/>
            <a:chExt cx="9144000" cy="5272087"/>
          </a:xfrm>
        </p:grpSpPr>
        <p:sp>
          <p:nvSpPr>
            <p:cNvPr id="174" name="Rectangle 173"/>
            <p:cNvSpPr/>
            <p:nvPr/>
          </p:nvSpPr>
          <p:spPr>
            <a:xfrm>
              <a:off x="0" y="1585913"/>
              <a:ext cx="9144000" cy="5272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114301" y="3971894"/>
              <a:ext cx="8882062" cy="4857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19063" y="2981255"/>
              <a:ext cx="8882062" cy="4857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26233" y="1947845"/>
              <a:ext cx="8879655" cy="47763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82441" y="1943078"/>
              <a:ext cx="805028" cy="461665"/>
            </a:xfrm>
            <a:prstGeom prst="rect">
              <a:avLst/>
            </a:prstGeom>
            <a:noFill/>
          </p:spPr>
          <p:txBody>
            <a:bodyPr wrap="none" rtlCol="0">
              <a:spAutoFit/>
            </a:bodyPr>
            <a:lstStyle/>
            <a:p>
              <a:pPr algn="ctr"/>
              <a:r>
                <a:rPr lang="en-US" sz="800" dirty="0" smtClean="0">
                  <a:solidFill>
                    <a:schemeClr val="bg1"/>
                  </a:solidFill>
                </a:rPr>
                <a:t>NUMBER OF</a:t>
              </a:r>
            </a:p>
            <a:p>
              <a:pPr algn="ctr"/>
              <a:r>
                <a:rPr lang="en-US" sz="800" dirty="0" smtClean="0">
                  <a:solidFill>
                    <a:schemeClr val="bg1"/>
                  </a:solidFill>
                </a:rPr>
                <a:t>STUDENTS</a:t>
              </a:r>
            </a:p>
            <a:p>
              <a:pPr algn="ctr"/>
              <a:r>
                <a:rPr lang="en-US" sz="800" dirty="0" smtClean="0">
                  <a:solidFill>
                    <a:schemeClr val="bg1"/>
                  </a:solidFill>
                </a:rPr>
                <a:t>(WEIGHTED)</a:t>
              </a:r>
              <a:endParaRPr lang="en-US" sz="800" dirty="0">
                <a:solidFill>
                  <a:schemeClr val="bg1"/>
                </a:solidFill>
              </a:endParaRPr>
            </a:p>
          </p:txBody>
        </p:sp>
        <p:sp>
          <p:nvSpPr>
            <p:cNvPr id="7" name="TextBox 6"/>
            <p:cNvSpPr txBox="1"/>
            <p:nvPr/>
          </p:nvSpPr>
          <p:spPr>
            <a:xfrm>
              <a:off x="5163866" y="1943075"/>
              <a:ext cx="805028" cy="461665"/>
            </a:xfrm>
            <a:prstGeom prst="rect">
              <a:avLst/>
            </a:prstGeom>
            <a:noFill/>
          </p:spPr>
          <p:txBody>
            <a:bodyPr wrap="none" rtlCol="0">
              <a:spAutoFit/>
            </a:bodyPr>
            <a:lstStyle/>
            <a:p>
              <a:pPr algn="ctr"/>
              <a:r>
                <a:rPr lang="en-US" sz="800" dirty="0" smtClean="0">
                  <a:solidFill>
                    <a:schemeClr val="bg1"/>
                  </a:solidFill>
                </a:rPr>
                <a:t>NUMBER OF</a:t>
              </a:r>
            </a:p>
            <a:p>
              <a:pPr algn="ctr"/>
              <a:r>
                <a:rPr lang="en-US" sz="800" dirty="0" smtClean="0">
                  <a:solidFill>
                    <a:schemeClr val="bg1"/>
                  </a:solidFill>
                </a:rPr>
                <a:t>STUDENTS</a:t>
              </a:r>
            </a:p>
            <a:p>
              <a:pPr algn="ctr"/>
              <a:r>
                <a:rPr lang="en-US" sz="800" dirty="0" smtClean="0">
                  <a:solidFill>
                    <a:schemeClr val="bg1"/>
                  </a:solidFill>
                </a:rPr>
                <a:t>(WEIGHTED)</a:t>
              </a:r>
              <a:endParaRPr lang="en-US" sz="800" dirty="0">
                <a:solidFill>
                  <a:schemeClr val="bg1"/>
                </a:solidFill>
              </a:endParaRPr>
            </a:p>
          </p:txBody>
        </p:sp>
        <p:sp>
          <p:nvSpPr>
            <p:cNvPr id="8" name="TextBox 7"/>
            <p:cNvSpPr txBox="1"/>
            <p:nvPr/>
          </p:nvSpPr>
          <p:spPr>
            <a:xfrm>
              <a:off x="2959306" y="1957366"/>
              <a:ext cx="1527983" cy="215444"/>
            </a:xfrm>
            <a:prstGeom prst="rect">
              <a:avLst/>
            </a:prstGeom>
            <a:noFill/>
          </p:spPr>
          <p:txBody>
            <a:bodyPr wrap="none" rtlCol="0">
              <a:spAutoFit/>
            </a:bodyPr>
            <a:lstStyle/>
            <a:p>
              <a:pPr algn="ctr"/>
              <a:r>
                <a:rPr lang="en-US" sz="800" dirty="0" smtClean="0">
                  <a:solidFill>
                    <a:schemeClr val="bg1"/>
                  </a:solidFill>
                </a:rPr>
                <a:t>VALUE-ADDED ESTIMATES</a:t>
              </a:r>
              <a:endParaRPr lang="en-US" sz="800" dirty="0">
                <a:solidFill>
                  <a:schemeClr val="bg1"/>
                </a:solidFill>
              </a:endParaRPr>
            </a:p>
          </p:txBody>
        </p:sp>
        <p:sp>
          <p:nvSpPr>
            <p:cNvPr id="9" name="TextBox 8"/>
            <p:cNvSpPr txBox="1"/>
            <p:nvPr/>
          </p:nvSpPr>
          <p:spPr>
            <a:xfrm>
              <a:off x="6726445" y="1957366"/>
              <a:ext cx="1527983" cy="215444"/>
            </a:xfrm>
            <a:prstGeom prst="rect">
              <a:avLst/>
            </a:prstGeom>
            <a:noFill/>
          </p:spPr>
          <p:txBody>
            <a:bodyPr wrap="none" rtlCol="0">
              <a:spAutoFit/>
            </a:bodyPr>
            <a:lstStyle/>
            <a:p>
              <a:pPr algn="ctr"/>
              <a:r>
                <a:rPr lang="en-US" sz="800" dirty="0" smtClean="0">
                  <a:solidFill>
                    <a:schemeClr val="bg1"/>
                  </a:solidFill>
                </a:rPr>
                <a:t>VALUE-ADDED ESTIMATES</a:t>
              </a:r>
              <a:endParaRPr lang="en-US" sz="800" dirty="0">
                <a:solidFill>
                  <a:schemeClr val="bg1"/>
                </a:solidFill>
              </a:endParaRPr>
            </a:p>
          </p:txBody>
        </p:sp>
        <p:sp>
          <p:nvSpPr>
            <p:cNvPr id="10" name="TextBox 9"/>
            <p:cNvSpPr txBox="1"/>
            <p:nvPr/>
          </p:nvSpPr>
          <p:spPr>
            <a:xfrm>
              <a:off x="1423986" y="1623997"/>
              <a:ext cx="3795714" cy="323165"/>
            </a:xfrm>
            <a:prstGeom prst="rect">
              <a:avLst/>
            </a:prstGeom>
            <a:noFill/>
            <a:ln w="12700">
              <a:solidFill>
                <a:schemeClr val="bg1">
                  <a:lumMod val="50000"/>
                </a:schemeClr>
              </a:solidFill>
            </a:ln>
          </p:spPr>
          <p:txBody>
            <a:bodyPr wrap="square" tIns="45720" bIns="91440" rtlCol="0">
              <a:spAutoFit/>
            </a:bodyPr>
            <a:lstStyle/>
            <a:p>
              <a:pPr algn="ctr"/>
              <a:r>
                <a:rPr lang="en-US" sz="1200" b="1" dirty="0" smtClean="0">
                  <a:solidFill>
                    <a:schemeClr val="tx1">
                      <a:lumMod val="65000"/>
                      <a:lumOff val="35000"/>
                    </a:schemeClr>
                  </a:solidFill>
                </a:rPr>
                <a:t>Past Academic Year 2010-2011</a:t>
              </a:r>
              <a:endParaRPr lang="en-US" sz="1200" b="1" dirty="0">
                <a:solidFill>
                  <a:schemeClr val="tx1">
                    <a:lumMod val="65000"/>
                    <a:lumOff val="35000"/>
                  </a:schemeClr>
                </a:solidFill>
              </a:endParaRPr>
            </a:p>
          </p:txBody>
        </p:sp>
        <p:sp>
          <p:nvSpPr>
            <p:cNvPr id="11" name="TextBox 10"/>
            <p:cNvSpPr txBox="1"/>
            <p:nvPr/>
          </p:nvSpPr>
          <p:spPr>
            <a:xfrm>
              <a:off x="5214934" y="1623998"/>
              <a:ext cx="3781429" cy="323165"/>
            </a:xfrm>
            <a:prstGeom prst="rect">
              <a:avLst/>
            </a:prstGeom>
            <a:noFill/>
            <a:ln w="12700">
              <a:solidFill>
                <a:schemeClr val="bg1">
                  <a:lumMod val="50000"/>
                </a:schemeClr>
              </a:solidFill>
            </a:ln>
          </p:spPr>
          <p:txBody>
            <a:bodyPr wrap="square" tIns="45720" bIns="91440" rtlCol="0">
              <a:spAutoFit/>
            </a:bodyPr>
            <a:lstStyle/>
            <a:p>
              <a:pPr algn="ctr"/>
              <a:r>
                <a:rPr lang="en-US" sz="1200" b="1" dirty="0" smtClean="0">
                  <a:solidFill>
                    <a:schemeClr val="tx1">
                      <a:lumMod val="65000"/>
                      <a:lumOff val="35000"/>
                    </a:schemeClr>
                  </a:solidFill>
                </a:rPr>
                <a:t>Up-To-3-Year Average</a:t>
              </a:r>
              <a:endParaRPr lang="en-US" sz="1200" b="1" dirty="0">
                <a:solidFill>
                  <a:schemeClr val="tx1">
                    <a:lumMod val="65000"/>
                    <a:lumOff val="35000"/>
                  </a:schemeClr>
                </a:solidFill>
              </a:endParaRPr>
            </a:p>
          </p:txBody>
        </p:sp>
        <p:sp>
          <p:nvSpPr>
            <p:cNvPr id="12" name="TextBox 11"/>
            <p:cNvSpPr txBox="1"/>
            <p:nvPr/>
          </p:nvSpPr>
          <p:spPr>
            <a:xfrm>
              <a:off x="2090677" y="2135959"/>
              <a:ext cx="269626" cy="276999"/>
            </a:xfrm>
            <a:prstGeom prst="rect">
              <a:avLst/>
            </a:prstGeom>
            <a:noFill/>
          </p:spPr>
          <p:txBody>
            <a:bodyPr wrap="none" rtlCol="0">
              <a:spAutoFit/>
            </a:bodyPr>
            <a:lstStyle/>
            <a:p>
              <a:pPr algn="ctr"/>
              <a:r>
                <a:rPr lang="en-US" sz="1200" dirty="0" smtClean="0">
                  <a:solidFill>
                    <a:schemeClr val="bg1"/>
                  </a:solidFill>
                </a:rPr>
                <a:t>1</a:t>
              </a:r>
              <a:endParaRPr lang="en-US" sz="1200" dirty="0">
                <a:solidFill>
                  <a:schemeClr val="bg1"/>
                </a:solidFill>
              </a:endParaRPr>
            </a:p>
          </p:txBody>
        </p:sp>
        <p:sp>
          <p:nvSpPr>
            <p:cNvPr id="13" name="TextBox 12"/>
            <p:cNvSpPr txBox="1"/>
            <p:nvPr/>
          </p:nvSpPr>
          <p:spPr>
            <a:xfrm>
              <a:off x="2836008" y="2135959"/>
              <a:ext cx="269626" cy="276999"/>
            </a:xfrm>
            <a:prstGeom prst="rect">
              <a:avLst/>
            </a:prstGeom>
            <a:noFill/>
          </p:spPr>
          <p:txBody>
            <a:bodyPr wrap="none" rtlCol="0">
              <a:spAutoFit/>
            </a:bodyPr>
            <a:lstStyle/>
            <a:p>
              <a:pPr algn="ctr"/>
              <a:r>
                <a:rPr lang="en-US" sz="1200" dirty="0" smtClean="0">
                  <a:solidFill>
                    <a:schemeClr val="bg1"/>
                  </a:solidFill>
                </a:rPr>
                <a:t>2</a:t>
              </a:r>
              <a:endParaRPr lang="en-US" sz="1200" dirty="0">
                <a:solidFill>
                  <a:schemeClr val="bg1"/>
                </a:solidFill>
              </a:endParaRPr>
            </a:p>
          </p:txBody>
        </p:sp>
        <p:sp>
          <p:nvSpPr>
            <p:cNvPr id="14" name="TextBox 13"/>
            <p:cNvSpPr txBox="1"/>
            <p:nvPr/>
          </p:nvSpPr>
          <p:spPr>
            <a:xfrm>
              <a:off x="3555142" y="2145484"/>
              <a:ext cx="269626" cy="276999"/>
            </a:xfrm>
            <a:prstGeom prst="rect">
              <a:avLst/>
            </a:prstGeom>
            <a:noFill/>
          </p:spPr>
          <p:txBody>
            <a:bodyPr wrap="none" rtlCol="0">
              <a:spAutoFit/>
            </a:bodyPr>
            <a:lstStyle/>
            <a:p>
              <a:pPr algn="ctr"/>
              <a:r>
                <a:rPr lang="en-US" sz="1200" dirty="0" smtClean="0">
                  <a:solidFill>
                    <a:schemeClr val="bg1"/>
                  </a:solidFill>
                </a:rPr>
                <a:t>3</a:t>
              </a:r>
              <a:endParaRPr lang="en-US" sz="1200" dirty="0">
                <a:solidFill>
                  <a:schemeClr val="bg1"/>
                </a:solidFill>
              </a:endParaRPr>
            </a:p>
          </p:txBody>
        </p:sp>
        <p:sp>
          <p:nvSpPr>
            <p:cNvPr id="15" name="TextBox 14"/>
            <p:cNvSpPr txBox="1"/>
            <p:nvPr/>
          </p:nvSpPr>
          <p:spPr>
            <a:xfrm>
              <a:off x="4283804" y="2133578"/>
              <a:ext cx="269626" cy="276999"/>
            </a:xfrm>
            <a:prstGeom prst="rect">
              <a:avLst/>
            </a:prstGeom>
            <a:noFill/>
          </p:spPr>
          <p:txBody>
            <a:bodyPr wrap="none" rtlCol="0">
              <a:spAutoFit/>
            </a:bodyPr>
            <a:lstStyle/>
            <a:p>
              <a:pPr algn="ctr"/>
              <a:r>
                <a:rPr lang="en-US" sz="1200" dirty="0" smtClean="0">
                  <a:solidFill>
                    <a:schemeClr val="bg1"/>
                  </a:solidFill>
                </a:rPr>
                <a:t>4</a:t>
              </a:r>
              <a:endParaRPr lang="en-US" sz="1200" dirty="0">
                <a:solidFill>
                  <a:schemeClr val="bg1"/>
                </a:solidFill>
              </a:endParaRPr>
            </a:p>
          </p:txBody>
        </p:sp>
        <p:sp>
          <p:nvSpPr>
            <p:cNvPr id="16" name="TextBox 15"/>
            <p:cNvSpPr txBox="1"/>
            <p:nvPr/>
          </p:nvSpPr>
          <p:spPr>
            <a:xfrm>
              <a:off x="4993416" y="2131196"/>
              <a:ext cx="269626" cy="276999"/>
            </a:xfrm>
            <a:prstGeom prst="rect">
              <a:avLst/>
            </a:prstGeom>
            <a:noFill/>
          </p:spPr>
          <p:txBody>
            <a:bodyPr wrap="none" rtlCol="0">
              <a:spAutoFit/>
            </a:bodyPr>
            <a:lstStyle/>
            <a:p>
              <a:pPr algn="ctr"/>
              <a:r>
                <a:rPr lang="en-US" sz="1200" dirty="0" smtClean="0">
                  <a:solidFill>
                    <a:schemeClr val="bg1"/>
                  </a:solidFill>
                </a:rPr>
                <a:t>5</a:t>
              </a:r>
              <a:endParaRPr lang="en-US" sz="1200" dirty="0">
                <a:solidFill>
                  <a:schemeClr val="bg1"/>
                </a:solidFill>
              </a:endParaRPr>
            </a:p>
          </p:txBody>
        </p:sp>
        <p:sp>
          <p:nvSpPr>
            <p:cNvPr id="17" name="TextBox 16"/>
            <p:cNvSpPr txBox="1"/>
            <p:nvPr/>
          </p:nvSpPr>
          <p:spPr>
            <a:xfrm>
              <a:off x="5869719" y="2135957"/>
              <a:ext cx="269626" cy="276999"/>
            </a:xfrm>
            <a:prstGeom prst="rect">
              <a:avLst/>
            </a:prstGeom>
            <a:noFill/>
          </p:spPr>
          <p:txBody>
            <a:bodyPr wrap="none" rtlCol="0">
              <a:spAutoFit/>
            </a:bodyPr>
            <a:lstStyle/>
            <a:p>
              <a:pPr algn="ctr"/>
              <a:r>
                <a:rPr lang="en-US" sz="1200" dirty="0" smtClean="0">
                  <a:solidFill>
                    <a:schemeClr val="bg1"/>
                  </a:solidFill>
                </a:rPr>
                <a:t>1</a:t>
              </a:r>
              <a:endParaRPr lang="en-US" sz="1200" dirty="0">
                <a:solidFill>
                  <a:schemeClr val="bg1"/>
                </a:solidFill>
              </a:endParaRPr>
            </a:p>
          </p:txBody>
        </p:sp>
        <p:sp>
          <p:nvSpPr>
            <p:cNvPr id="18" name="TextBox 17"/>
            <p:cNvSpPr txBox="1"/>
            <p:nvPr/>
          </p:nvSpPr>
          <p:spPr>
            <a:xfrm>
              <a:off x="6615050" y="2135957"/>
              <a:ext cx="269626" cy="276999"/>
            </a:xfrm>
            <a:prstGeom prst="rect">
              <a:avLst/>
            </a:prstGeom>
            <a:noFill/>
          </p:spPr>
          <p:txBody>
            <a:bodyPr wrap="none" rtlCol="0">
              <a:spAutoFit/>
            </a:bodyPr>
            <a:lstStyle/>
            <a:p>
              <a:pPr algn="ctr"/>
              <a:r>
                <a:rPr lang="en-US" sz="1200" dirty="0" smtClean="0">
                  <a:solidFill>
                    <a:schemeClr val="bg1"/>
                  </a:solidFill>
                </a:rPr>
                <a:t>2</a:t>
              </a:r>
              <a:endParaRPr lang="en-US" sz="1200" dirty="0">
                <a:solidFill>
                  <a:schemeClr val="bg1"/>
                </a:solidFill>
              </a:endParaRPr>
            </a:p>
          </p:txBody>
        </p:sp>
        <p:sp>
          <p:nvSpPr>
            <p:cNvPr id="19" name="TextBox 18"/>
            <p:cNvSpPr txBox="1"/>
            <p:nvPr/>
          </p:nvSpPr>
          <p:spPr>
            <a:xfrm>
              <a:off x="7334184" y="2145482"/>
              <a:ext cx="269626" cy="276999"/>
            </a:xfrm>
            <a:prstGeom prst="rect">
              <a:avLst/>
            </a:prstGeom>
            <a:noFill/>
          </p:spPr>
          <p:txBody>
            <a:bodyPr wrap="none" rtlCol="0">
              <a:spAutoFit/>
            </a:bodyPr>
            <a:lstStyle/>
            <a:p>
              <a:pPr algn="ctr"/>
              <a:r>
                <a:rPr lang="en-US" sz="1200" dirty="0" smtClean="0">
                  <a:solidFill>
                    <a:schemeClr val="bg1"/>
                  </a:solidFill>
                </a:rPr>
                <a:t>3</a:t>
              </a:r>
              <a:endParaRPr lang="en-US" sz="1200" dirty="0">
                <a:solidFill>
                  <a:schemeClr val="bg1"/>
                </a:solidFill>
              </a:endParaRPr>
            </a:p>
          </p:txBody>
        </p:sp>
        <p:sp>
          <p:nvSpPr>
            <p:cNvPr id="20" name="TextBox 19"/>
            <p:cNvSpPr txBox="1"/>
            <p:nvPr/>
          </p:nvSpPr>
          <p:spPr>
            <a:xfrm>
              <a:off x="8062846" y="2133576"/>
              <a:ext cx="269626" cy="276999"/>
            </a:xfrm>
            <a:prstGeom prst="rect">
              <a:avLst/>
            </a:prstGeom>
            <a:noFill/>
          </p:spPr>
          <p:txBody>
            <a:bodyPr wrap="none" rtlCol="0">
              <a:spAutoFit/>
            </a:bodyPr>
            <a:lstStyle/>
            <a:p>
              <a:pPr algn="ctr"/>
              <a:r>
                <a:rPr lang="en-US" sz="1200" dirty="0" smtClean="0">
                  <a:solidFill>
                    <a:schemeClr val="bg1"/>
                  </a:solidFill>
                </a:rPr>
                <a:t>4</a:t>
              </a:r>
              <a:endParaRPr lang="en-US" sz="1200" dirty="0">
                <a:solidFill>
                  <a:schemeClr val="bg1"/>
                </a:solidFill>
              </a:endParaRPr>
            </a:p>
          </p:txBody>
        </p:sp>
        <p:sp>
          <p:nvSpPr>
            <p:cNvPr id="21" name="TextBox 20"/>
            <p:cNvSpPr txBox="1"/>
            <p:nvPr/>
          </p:nvSpPr>
          <p:spPr>
            <a:xfrm>
              <a:off x="8772458" y="2131194"/>
              <a:ext cx="269626" cy="276999"/>
            </a:xfrm>
            <a:prstGeom prst="rect">
              <a:avLst/>
            </a:prstGeom>
            <a:noFill/>
          </p:spPr>
          <p:txBody>
            <a:bodyPr wrap="none" rtlCol="0">
              <a:spAutoFit/>
            </a:bodyPr>
            <a:lstStyle/>
            <a:p>
              <a:pPr algn="ctr"/>
              <a:r>
                <a:rPr lang="en-US" sz="1200" dirty="0" smtClean="0">
                  <a:solidFill>
                    <a:schemeClr val="bg1"/>
                  </a:solidFill>
                </a:rPr>
                <a:t>5</a:t>
              </a:r>
              <a:endParaRPr lang="en-US" sz="1200" dirty="0">
                <a:solidFill>
                  <a:schemeClr val="bg1"/>
                </a:solidFill>
              </a:endParaRPr>
            </a:p>
          </p:txBody>
        </p:sp>
        <p:sp>
          <p:nvSpPr>
            <p:cNvPr id="22" name="TextBox 21"/>
            <p:cNvSpPr txBox="1"/>
            <p:nvPr/>
          </p:nvSpPr>
          <p:spPr>
            <a:xfrm>
              <a:off x="126997" y="2518233"/>
              <a:ext cx="1128835" cy="338554"/>
            </a:xfrm>
            <a:prstGeom prst="rect">
              <a:avLst/>
            </a:prstGeom>
            <a:solidFill>
              <a:srgbClr val="2C5A8C"/>
            </a:solidFill>
          </p:spPr>
          <p:txBody>
            <a:bodyPr wrap="none" rtlCol="0">
              <a:spAutoFit/>
            </a:bodyPr>
            <a:lstStyle/>
            <a:p>
              <a:r>
                <a:rPr lang="en-US" sz="1600" b="1" dirty="0" smtClean="0">
                  <a:solidFill>
                    <a:schemeClr val="bg1"/>
                  </a:solidFill>
                  <a:latin typeface="Arial" pitchFamily="34" charset="0"/>
                  <a:cs typeface="Arial" pitchFamily="34" charset="0"/>
                </a:rPr>
                <a:t>READING</a:t>
              </a:r>
              <a:endParaRPr lang="en-US" sz="1600" b="1" dirty="0">
                <a:solidFill>
                  <a:schemeClr val="bg1"/>
                </a:solidFill>
                <a:latin typeface="Arial" pitchFamily="34" charset="0"/>
                <a:cs typeface="Arial" pitchFamily="34" charset="0"/>
              </a:endParaRPr>
            </a:p>
          </p:txBody>
        </p:sp>
        <p:sp>
          <p:nvSpPr>
            <p:cNvPr id="23" name="TextBox 22"/>
            <p:cNvSpPr txBox="1"/>
            <p:nvPr/>
          </p:nvSpPr>
          <p:spPr>
            <a:xfrm>
              <a:off x="126992" y="4761556"/>
              <a:ext cx="763595" cy="338554"/>
            </a:xfrm>
            <a:prstGeom prst="rect">
              <a:avLst/>
            </a:prstGeom>
            <a:solidFill>
              <a:srgbClr val="BD723B"/>
            </a:solidFill>
          </p:spPr>
          <p:txBody>
            <a:bodyPr wrap="square" rtlCol="0">
              <a:spAutoFit/>
            </a:bodyPr>
            <a:lstStyle/>
            <a:p>
              <a:pPr algn="ctr"/>
              <a:r>
                <a:rPr lang="en-US" sz="1600" b="1" dirty="0" smtClean="0">
                  <a:solidFill>
                    <a:schemeClr val="bg1"/>
                  </a:solidFill>
                  <a:latin typeface="Arial" pitchFamily="34" charset="0"/>
                  <a:cs typeface="Arial" pitchFamily="34" charset="0"/>
                </a:rPr>
                <a:t>MATH</a:t>
              </a:r>
              <a:endParaRPr lang="en-US" sz="1600" b="1" dirty="0">
                <a:solidFill>
                  <a:schemeClr val="bg1"/>
                </a:solidFill>
                <a:latin typeface="Arial" pitchFamily="34" charset="0"/>
                <a:cs typeface="Arial" pitchFamily="34" charset="0"/>
              </a:endParaRPr>
            </a:p>
          </p:txBody>
        </p:sp>
        <p:sp>
          <p:nvSpPr>
            <p:cNvPr id="24" name="TextBox 23"/>
            <p:cNvSpPr txBox="1"/>
            <p:nvPr/>
          </p:nvSpPr>
          <p:spPr>
            <a:xfrm>
              <a:off x="1295522" y="2519347"/>
              <a:ext cx="2596352" cy="338554"/>
            </a:xfrm>
            <a:prstGeom prst="rect">
              <a:avLst/>
            </a:prstGeom>
            <a:noFill/>
          </p:spPr>
          <p:txBody>
            <a:bodyPr wrap="none" rtlCol="0">
              <a:spAutoFit/>
            </a:bodyPr>
            <a:lstStyle/>
            <a:p>
              <a:r>
                <a:rPr lang="en-US" sz="1600" b="1" dirty="0" smtClean="0"/>
                <a:t>Grade-Level</a:t>
              </a:r>
              <a:r>
                <a:rPr lang="en-US" sz="1600" dirty="0" smtClean="0"/>
                <a:t> Value-Added</a:t>
              </a:r>
              <a:endParaRPr lang="en-US" sz="1600" dirty="0"/>
            </a:p>
          </p:txBody>
        </p:sp>
        <p:sp>
          <p:nvSpPr>
            <p:cNvPr id="25" name="Rectangle 24"/>
            <p:cNvSpPr/>
            <p:nvPr/>
          </p:nvSpPr>
          <p:spPr>
            <a:xfrm>
              <a:off x="2222345"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949221"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676097"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402973"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129850"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001389"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728265"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455141"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8182017"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8908894"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224731"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951607"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678483"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405359"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132236"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003775"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730651"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457527"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184403"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8911280"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222350"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2949226"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3676102"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402978"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129855"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001394"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728270"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7455146"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8182022"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908899"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5210175" y="2416950"/>
              <a:ext cx="47625" cy="211693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p:nvPr/>
          </p:nvCxnSpPr>
          <p:spPr>
            <a:xfrm>
              <a:off x="1428750" y="2987657"/>
              <a:ext cx="0" cy="146685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120900" y="2987657"/>
              <a:ext cx="0" cy="1463675"/>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886450" y="2987657"/>
              <a:ext cx="0" cy="146685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514480" y="3038457"/>
              <a:ext cx="532518" cy="307777"/>
            </a:xfrm>
            <a:prstGeom prst="rect">
              <a:avLst/>
            </a:prstGeom>
            <a:noFill/>
          </p:spPr>
          <p:txBody>
            <a:bodyPr wrap="none" rtlCol="0">
              <a:spAutoFit/>
            </a:bodyPr>
            <a:lstStyle/>
            <a:p>
              <a:pPr algn="ctr"/>
              <a:r>
                <a:rPr lang="en-US" sz="1400" dirty="0" smtClean="0"/>
                <a:t>58.7</a:t>
              </a:r>
              <a:endParaRPr lang="en-US" sz="1400" dirty="0"/>
            </a:p>
          </p:txBody>
        </p:sp>
        <p:sp>
          <p:nvSpPr>
            <p:cNvPr id="62" name="TextBox 61"/>
            <p:cNvSpPr txBox="1"/>
            <p:nvPr/>
          </p:nvSpPr>
          <p:spPr>
            <a:xfrm>
              <a:off x="1517655" y="3527407"/>
              <a:ext cx="532518" cy="307777"/>
            </a:xfrm>
            <a:prstGeom prst="rect">
              <a:avLst/>
            </a:prstGeom>
            <a:noFill/>
          </p:spPr>
          <p:txBody>
            <a:bodyPr wrap="none" rtlCol="0">
              <a:spAutoFit/>
            </a:bodyPr>
            <a:lstStyle/>
            <a:p>
              <a:pPr algn="ctr"/>
              <a:r>
                <a:rPr lang="en-US" sz="1400" dirty="0" smtClean="0"/>
                <a:t>68.3</a:t>
              </a:r>
              <a:endParaRPr lang="en-US" sz="1400" dirty="0"/>
            </a:p>
          </p:txBody>
        </p:sp>
        <p:sp>
          <p:nvSpPr>
            <p:cNvPr id="63" name="TextBox 62"/>
            <p:cNvSpPr txBox="1"/>
            <p:nvPr/>
          </p:nvSpPr>
          <p:spPr>
            <a:xfrm>
              <a:off x="5260975" y="3038457"/>
              <a:ext cx="631904" cy="307777"/>
            </a:xfrm>
            <a:prstGeom prst="rect">
              <a:avLst/>
            </a:prstGeom>
            <a:noFill/>
          </p:spPr>
          <p:txBody>
            <a:bodyPr wrap="none" rtlCol="0">
              <a:spAutoFit/>
            </a:bodyPr>
            <a:lstStyle/>
            <a:p>
              <a:r>
                <a:rPr lang="en-US" sz="1400" dirty="0" smtClean="0"/>
                <a:t>171.9</a:t>
              </a:r>
              <a:endParaRPr lang="en-US" sz="1400" dirty="0"/>
            </a:p>
          </p:txBody>
        </p:sp>
        <p:sp>
          <p:nvSpPr>
            <p:cNvPr id="64" name="TextBox 63"/>
            <p:cNvSpPr txBox="1"/>
            <p:nvPr/>
          </p:nvSpPr>
          <p:spPr>
            <a:xfrm>
              <a:off x="5260975" y="3527407"/>
              <a:ext cx="631904" cy="307777"/>
            </a:xfrm>
            <a:prstGeom prst="rect">
              <a:avLst/>
            </a:prstGeom>
            <a:noFill/>
          </p:spPr>
          <p:txBody>
            <a:bodyPr wrap="none" rtlCol="0">
              <a:spAutoFit/>
            </a:bodyPr>
            <a:lstStyle/>
            <a:p>
              <a:r>
                <a:rPr lang="en-US" sz="1400" dirty="0" smtClean="0"/>
                <a:t>187.5</a:t>
              </a:r>
              <a:endParaRPr lang="en-US" sz="1400" dirty="0"/>
            </a:p>
          </p:txBody>
        </p:sp>
        <p:sp>
          <p:nvSpPr>
            <p:cNvPr id="79" name="Rectangle 78"/>
            <p:cNvSpPr/>
            <p:nvPr/>
          </p:nvSpPr>
          <p:spPr>
            <a:xfrm>
              <a:off x="2219969"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946845"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3673721"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4400597"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5127474"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5999013"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6725889"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7452765"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8179641"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8906518"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1509718" y="4029096"/>
              <a:ext cx="532518" cy="307777"/>
            </a:xfrm>
            <a:prstGeom prst="rect">
              <a:avLst/>
            </a:prstGeom>
            <a:noFill/>
          </p:spPr>
          <p:txBody>
            <a:bodyPr wrap="none" rtlCol="0">
              <a:spAutoFit/>
            </a:bodyPr>
            <a:lstStyle/>
            <a:p>
              <a:pPr algn="ctr"/>
              <a:r>
                <a:rPr lang="en-US" sz="1400" dirty="0" smtClean="0"/>
                <a:t>55.9</a:t>
              </a:r>
              <a:endParaRPr lang="en-US" sz="1400" dirty="0"/>
            </a:p>
          </p:txBody>
        </p:sp>
        <p:sp>
          <p:nvSpPr>
            <p:cNvPr id="97" name="TextBox 96"/>
            <p:cNvSpPr txBox="1"/>
            <p:nvPr/>
          </p:nvSpPr>
          <p:spPr>
            <a:xfrm>
              <a:off x="5256213" y="4029096"/>
              <a:ext cx="631904" cy="307777"/>
            </a:xfrm>
            <a:prstGeom prst="rect">
              <a:avLst/>
            </a:prstGeom>
            <a:noFill/>
          </p:spPr>
          <p:txBody>
            <a:bodyPr wrap="none" rtlCol="0">
              <a:spAutoFit/>
            </a:bodyPr>
            <a:lstStyle/>
            <a:p>
              <a:r>
                <a:rPr lang="en-US" sz="1400" dirty="0" smtClean="0"/>
                <a:t>200.1</a:t>
              </a:r>
              <a:endParaRPr lang="en-US" sz="1400" dirty="0"/>
            </a:p>
          </p:txBody>
        </p:sp>
        <p:sp>
          <p:nvSpPr>
            <p:cNvPr id="110" name="Rectangle 109"/>
            <p:cNvSpPr/>
            <p:nvPr/>
          </p:nvSpPr>
          <p:spPr>
            <a:xfrm>
              <a:off x="109539" y="6215049"/>
              <a:ext cx="8882062" cy="4857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14301" y="5224410"/>
              <a:ext cx="8882062" cy="4857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p:cNvSpPr txBox="1"/>
            <p:nvPr/>
          </p:nvSpPr>
          <p:spPr>
            <a:xfrm>
              <a:off x="938298" y="4762502"/>
              <a:ext cx="2596352" cy="338554"/>
            </a:xfrm>
            <a:prstGeom prst="rect">
              <a:avLst/>
            </a:prstGeom>
            <a:noFill/>
          </p:spPr>
          <p:txBody>
            <a:bodyPr wrap="none" rtlCol="0">
              <a:spAutoFit/>
            </a:bodyPr>
            <a:lstStyle/>
            <a:p>
              <a:r>
                <a:rPr lang="en-US" sz="1600" b="1" dirty="0" smtClean="0"/>
                <a:t>Grade-Level</a:t>
              </a:r>
              <a:r>
                <a:rPr lang="en-US" sz="1600" dirty="0" smtClean="0"/>
                <a:t> Value-Added</a:t>
              </a:r>
              <a:endParaRPr lang="en-US" sz="1600" dirty="0"/>
            </a:p>
          </p:txBody>
        </p:sp>
        <p:sp>
          <p:nvSpPr>
            <p:cNvPr id="114" name="Rectangle 113"/>
            <p:cNvSpPr/>
            <p:nvPr/>
          </p:nvSpPr>
          <p:spPr>
            <a:xfrm>
              <a:off x="2219969" y="5668575"/>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2946845" y="5668575"/>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3673721" y="5668575"/>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4400597" y="5668575"/>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5127474" y="5668575"/>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5999013" y="5668575"/>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6725889" y="5668575"/>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7452765" y="5668575"/>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8179641" y="5668575"/>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8906518" y="5668575"/>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2217588" y="6161493"/>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2944464" y="6161493"/>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3671340" y="6161493"/>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4398216" y="6161493"/>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5125093" y="6161493"/>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5996632" y="6161493"/>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6723508" y="6161493"/>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7450384" y="6161493"/>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8177260" y="6161493"/>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8904137" y="6161493"/>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 name="Straight Connector 133"/>
            <p:cNvCxnSpPr/>
            <p:nvPr/>
          </p:nvCxnSpPr>
          <p:spPr>
            <a:xfrm>
              <a:off x="1423988" y="5230812"/>
              <a:ext cx="0" cy="146685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2116138" y="5230812"/>
              <a:ext cx="0" cy="1463675"/>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5881688" y="5230812"/>
              <a:ext cx="0" cy="146685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1509718" y="5281612"/>
              <a:ext cx="532518" cy="307777"/>
            </a:xfrm>
            <a:prstGeom prst="rect">
              <a:avLst/>
            </a:prstGeom>
            <a:noFill/>
          </p:spPr>
          <p:txBody>
            <a:bodyPr wrap="none" rtlCol="0">
              <a:spAutoFit/>
            </a:bodyPr>
            <a:lstStyle/>
            <a:p>
              <a:pPr algn="ctr"/>
              <a:r>
                <a:rPr lang="en-US" sz="1400" dirty="0" smtClean="0"/>
                <a:t>58.7</a:t>
              </a:r>
              <a:endParaRPr lang="en-US" sz="1400" dirty="0"/>
            </a:p>
          </p:txBody>
        </p:sp>
        <p:sp>
          <p:nvSpPr>
            <p:cNvPr id="138" name="TextBox 137"/>
            <p:cNvSpPr txBox="1"/>
            <p:nvPr/>
          </p:nvSpPr>
          <p:spPr>
            <a:xfrm>
              <a:off x="1512893" y="5770562"/>
              <a:ext cx="532518" cy="307777"/>
            </a:xfrm>
            <a:prstGeom prst="rect">
              <a:avLst/>
            </a:prstGeom>
            <a:noFill/>
          </p:spPr>
          <p:txBody>
            <a:bodyPr wrap="none" rtlCol="0">
              <a:spAutoFit/>
            </a:bodyPr>
            <a:lstStyle/>
            <a:p>
              <a:pPr algn="ctr"/>
              <a:r>
                <a:rPr lang="en-US" sz="1400" dirty="0" smtClean="0"/>
                <a:t>68.3</a:t>
              </a:r>
              <a:endParaRPr lang="en-US" sz="1400" dirty="0"/>
            </a:p>
          </p:txBody>
        </p:sp>
        <p:sp>
          <p:nvSpPr>
            <p:cNvPr id="139" name="TextBox 138"/>
            <p:cNvSpPr txBox="1"/>
            <p:nvPr/>
          </p:nvSpPr>
          <p:spPr>
            <a:xfrm>
              <a:off x="5256213" y="5281612"/>
              <a:ext cx="631904" cy="307777"/>
            </a:xfrm>
            <a:prstGeom prst="rect">
              <a:avLst/>
            </a:prstGeom>
            <a:noFill/>
          </p:spPr>
          <p:txBody>
            <a:bodyPr wrap="none" rtlCol="0">
              <a:spAutoFit/>
            </a:bodyPr>
            <a:lstStyle/>
            <a:p>
              <a:r>
                <a:rPr lang="en-US" sz="1400" dirty="0" smtClean="0"/>
                <a:t>171.9</a:t>
              </a:r>
              <a:endParaRPr lang="en-US" sz="1400" dirty="0"/>
            </a:p>
          </p:txBody>
        </p:sp>
        <p:sp>
          <p:nvSpPr>
            <p:cNvPr id="140" name="TextBox 139"/>
            <p:cNvSpPr txBox="1"/>
            <p:nvPr/>
          </p:nvSpPr>
          <p:spPr>
            <a:xfrm>
              <a:off x="5256213" y="5770562"/>
              <a:ext cx="631904" cy="307777"/>
            </a:xfrm>
            <a:prstGeom prst="rect">
              <a:avLst/>
            </a:prstGeom>
            <a:noFill/>
          </p:spPr>
          <p:txBody>
            <a:bodyPr wrap="none" rtlCol="0">
              <a:spAutoFit/>
            </a:bodyPr>
            <a:lstStyle/>
            <a:p>
              <a:r>
                <a:rPr lang="en-US" sz="1400" dirty="0" smtClean="0"/>
                <a:t>187.5</a:t>
              </a:r>
              <a:endParaRPr lang="en-US" sz="1400" dirty="0"/>
            </a:p>
          </p:txBody>
        </p:sp>
        <p:sp>
          <p:nvSpPr>
            <p:cNvPr id="153" name="Rectangle 152"/>
            <p:cNvSpPr/>
            <p:nvPr/>
          </p:nvSpPr>
          <p:spPr>
            <a:xfrm>
              <a:off x="2215207" y="6659214"/>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2942083" y="6659214"/>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3668959" y="6659214"/>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4395835" y="6659214"/>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5122712" y="6659214"/>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5994251" y="6659214"/>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6721127" y="6659214"/>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7448003" y="6659214"/>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a:off x="8174879" y="6659214"/>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8901756" y="6659214"/>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p:cNvSpPr txBox="1"/>
            <p:nvPr/>
          </p:nvSpPr>
          <p:spPr>
            <a:xfrm>
              <a:off x="1504956" y="6272251"/>
              <a:ext cx="532518" cy="307777"/>
            </a:xfrm>
            <a:prstGeom prst="rect">
              <a:avLst/>
            </a:prstGeom>
            <a:noFill/>
          </p:spPr>
          <p:txBody>
            <a:bodyPr wrap="none" rtlCol="0">
              <a:spAutoFit/>
            </a:bodyPr>
            <a:lstStyle/>
            <a:p>
              <a:pPr algn="ctr"/>
              <a:r>
                <a:rPr lang="en-US" sz="1400" dirty="0" smtClean="0"/>
                <a:t>55.9</a:t>
              </a:r>
              <a:endParaRPr lang="en-US" sz="1400" dirty="0"/>
            </a:p>
          </p:txBody>
        </p:sp>
        <p:sp>
          <p:nvSpPr>
            <p:cNvPr id="164" name="TextBox 163"/>
            <p:cNvSpPr txBox="1"/>
            <p:nvPr/>
          </p:nvSpPr>
          <p:spPr>
            <a:xfrm>
              <a:off x="5251451" y="6272251"/>
              <a:ext cx="631904" cy="307777"/>
            </a:xfrm>
            <a:prstGeom prst="rect">
              <a:avLst/>
            </a:prstGeom>
            <a:noFill/>
          </p:spPr>
          <p:txBody>
            <a:bodyPr wrap="none" rtlCol="0">
              <a:spAutoFit/>
            </a:bodyPr>
            <a:lstStyle/>
            <a:p>
              <a:r>
                <a:rPr lang="en-US" sz="1400" dirty="0" smtClean="0"/>
                <a:t>200.1</a:t>
              </a:r>
              <a:endParaRPr lang="en-US" sz="1400" dirty="0"/>
            </a:p>
          </p:txBody>
        </p:sp>
        <p:sp>
          <p:nvSpPr>
            <p:cNvPr id="175" name="Rectangle 174"/>
            <p:cNvSpPr/>
            <p:nvPr/>
          </p:nvSpPr>
          <p:spPr>
            <a:xfrm>
              <a:off x="5210175" y="4691064"/>
              <a:ext cx="50006" cy="20954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p:cNvCxnSpPr/>
            <p:nvPr/>
          </p:nvCxnSpPr>
          <p:spPr>
            <a:xfrm>
              <a:off x="114300" y="4600575"/>
              <a:ext cx="8882063"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normAutofit fontScale="90000"/>
          </a:bodyPr>
          <a:lstStyle/>
          <a:p>
            <a:r>
              <a:rPr lang="en-US" dirty="0" smtClean="0"/>
              <a:t>Page 2 Bottom</a:t>
            </a:r>
            <a:br>
              <a:rPr lang="en-US" dirty="0" smtClean="0"/>
            </a:br>
            <a:r>
              <a:rPr lang="en-US" dirty="0" smtClean="0"/>
              <a:t>Grade-Level Value-Added</a:t>
            </a:r>
            <a:endParaRPr lang="en-US" dirty="0"/>
          </a:p>
        </p:txBody>
      </p:sp>
      <p:grpSp>
        <p:nvGrpSpPr>
          <p:cNvPr id="4" name="Group 178"/>
          <p:cNvGrpSpPr/>
          <p:nvPr/>
        </p:nvGrpSpPr>
        <p:grpSpPr>
          <a:xfrm>
            <a:off x="3236758" y="3496471"/>
            <a:ext cx="1243012" cy="463821"/>
            <a:chOff x="3300415" y="3496471"/>
            <a:chExt cx="1243012" cy="463821"/>
          </a:xfrm>
        </p:grpSpPr>
        <p:sp>
          <p:nvSpPr>
            <p:cNvPr id="76" name="Teardrop 75"/>
            <p:cNvSpPr/>
            <p:nvPr/>
          </p:nvSpPr>
          <p:spPr>
            <a:xfrm rot="8100000">
              <a:off x="3781098" y="3496471"/>
              <a:ext cx="362282" cy="370418"/>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7" name="Straight Connector 76"/>
            <p:cNvCxnSpPr/>
            <p:nvPr/>
          </p:nvCxnSpPr>
          <p:spPr>
            <a:xfrm>
              <a:off x="3300415" y="3960292"/>
              <a:ext cx="124301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3727587" y="3505182"/>
              <a:ext cx="470000" cy="338554"/>
            </a:xfrm>
            <a:prstGeom prst="rect">
              <a:avLst/>
            </a:prstGeom>
            <a:noFill/>
          </p:spPr>
          <p:txBody>
            <a:bodyPr wrap="none" rtlCol="0">
              <a:spAutoFit/>
            </a:bodyPr>
            <a:lstStyle/>
            <a:p>
              <a:r>
                <a:rPr lang="en-US" sz="1600" b="1" dirty="0" smtClean="0"/>
                <a:t>3.3</a:t>
              </a:r>
              <a:endParaRPr lang="en-US" sz="1600" b="1" dirty="0"/>
            </a:p>
          </p:txBody>
        </p:sp>
      </p:grpSp>
      <p:grpSp>
        <p:nvGrpSpPr>
          <p:cNvPr id="57" name="Group 184"/>
          <p:cNvGrpSpPr/>
          <p:nvPr/>
        </p:nvGrpSpPr>
        <p:grpSpPr>
          <a:xfrm>
            <a:off x="7829552" y="3493296"/>
            <a:ext cx="1081088" cy="463821"/>
            <a:chOff x="7829552" y="3493296"/>
            <a:chExt cx="1081088" cy="463821"/>
          </a:xfrm>
        </p:grpSpPr>
        <p:cxnSp>
          <p:nvCxnSpPr>
            <p:cNvPr id="82" name="Straight Connector 81"/>
            <p:cNvCxnSpPr/>
            <p:nvPr/>
          </p:nvCxnSpPr>
          <p:spPr>
            <a:xfrm>
              <a:off x="7829552" y="3957117"/>
              <a:ext cx="108108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ardrop 84"/>
            <p:cNvSpPr/>
            <p:nvPr/>
          </p:nvSpPr>
          <p:spPr>
            <a:xfrm rot="8100000">
              <a:off x="8291253" y="3493296"/>
              <a:ext cx="362282" cy="370418"/>
            </a:xfrm>
            <a:prstGeom prst="teardrop">
              <a:avLst/>
            </a:prstGeom>
            <a:solidFill>
              <a:srgbClr val="70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8237742" y="3502007"/>
              <a:ext cx="470000" cy="338554"/>
            </a:xfrm>
            <a:prstGeom prst="rect">
              <a:avLst/>
            </a:prstGeom>
            <a:noFill/>
          </p:spPr>
          <p:txBody>
            <a:bodyPr wrap="none" rtlCol="0">
              <a:spAutoFit/>
            </a:bodyPr>
            <a:lstStyle/>
            <a:p>
              <a:r>
                <a:rPr lang="en-US" sz="1600" b="1" dirty="0" smtClean="0"/>
                <a:t>4.3</a:t>
              </a:r>
              <a:endParaRPr lang="en-US" sz="1600" b="1" dirty="0"/>
            </a:p>
          </p:txBody>
        </p:sp>
      </p:grpSp>
      <p:grpSp>
        <p:nvGrpSpPr>
          <p:cNvPr id="65" name="Group 175"/>
          <p:cNvGrpSpPr/>
          <p:nvPr/>
        </p:nvGrpSpPr>
        <p:grpSpPr>
          <a:xfrm>
            <a:off x="2312965" y="3004346"/>
            <a:ext cx="1465256" cy="460646"/>
            <a:chOff x="2312965" y="3004346"/>
            <a:chExt cx="1465256" cy="460646"/>
          </a:xfrm>
        </p:grpSpPr>
        <p:cxnSp>
          <p:nvCxnSpPr>
            <p:cNvPr id="67" name="Straight Connector 66"/>
            <p:cNvCxnSpPr/>
            <p:nvPr/>
          </p:nvCxnSpPr>
          <p:spPr>
            <a:xfrm>
              <a:off x="2312965" y="3464992"/>
              <a:ext cx="146525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ardrop 86"/>
            <p:cNvSpPr/>
            <p:nvPr/>
          </p:nvSpPr>
          <p:spPr>
            <a:xfrm rot="8100000">
              <a:off x="2876057" y="3004346"/>
              <a:ext cx="362282" cy="370418"/>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p:cNvSpPr txBox="1"/>
            <p:nvPr/>
          </p:nvSpPr>
          <p:spPr>
            <a:xfrm>
              <a:off x="2822546" y="3013057"/>
              <a:ext cx="470000" cy="338554"/>
            </a:xfrm>
            <a:prstGeom prst="rect">
              <a:avLst/>
            </a:prstGeom>
            <a:noFill/>
          </p:spPr>
          <p:txBody>
            <a:bodyPr wrap="none" rtlCol="0">
              <a:spAutoFit/>
            </a:bodyPr>
            <a:lstStyle/>
            <a:p>
              <a:r>
                <a:rPr lang="en-US" sz="1600" b="1" dirty="0" smtClean="0"/>
                <a:t>2.1</a:t>
              </a:r>
              <a:endParaRPr lang="en-US" sz="1600" b="1" dirty="0"/>
            </a:p>
          </p:txBody>
        </p:sp>
      </p:grpSp>
      <p:grpSp>
        <p:nvGrpSpPr>
          <p:cNvPr id="66" name="Group 183"/>
          <p:cNvGrpSpPr/>
          <p:nvPr/>
        </p:nvGrpSpPr>
        <p:grpSpPr>
          <a:xfrm>
            <a:off x="6057900" y="3001171"/>
            <a:ext cx="1166764" cy="466996"/>
            <a:chOff x="6057900" y="3001171"/>
            <a:chExt cx="1166764" cy="466996"/>
          </a:xfrm>
        </p:grpSpPr>
        <p:cxnSp>
          <p:nvCxnSpPr>
            <p:cNvPr id="72" name="Straight Connector 71"/>
            <p:cNvCxnSpPr/>
            <p:nvPr/>
          </p:nvCxnSpPr>
          <p:spPr>
            <a:xfrm>
              <a:off x="6057900" y="3468167"/>
              <a:ext cx="116676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Teardrop 88"/>
            <p:cNvSpPr/>
            <p:nvPr/>
          </p:nvSpPr>
          <p:spPr>
            <a:xfrm rot="8100000">
              <a:off x="6462200" y="3001171"/>
              <a:ext cx="362282" cy="370418"/>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6408689" y="3009882"/>
              <a:ext cx="470000" cy="338554"/>
            </a:xfrm>
            <a:prstGeom prst="rect">
              <a:avLst/>
            </a:prstGeom>
            <a:noFill/>
          </p:spPr>
          <p:txBody>
            <a:bodyPr wrap="none" rtlCol="0">
              <a:spAutoFit/>
            </a:bodyPr>
            <a:lstStyle/>
            <a:p>
              <a:r>
                <a:rPr lang="en-US" sz="1600" b="1" dirty="0" smtClean="0"/>
                <a:t>1.9</a:t>
              </a:r>
              <a:endParaRPr lang="en-US" sz="1600" b="1" dirty="0"/>
            </a:p>
          </p:txBody>
        </p:sp>
      </p:grpSp>
      <p:grpSp>
        <p:nvGrpSpPr>
          <p:cNvPr id="68" name="Group 179"/>
          <p:cNvGrpSpPr/>
          <p:nvPr/>
        </p:nvGrpSpPr>
        <p:grpSpPr>
          <a:xfrm>
            <a:off x="2652713" y="3994985"/>
            <a:ext cx="1411289" cy="460646"/>
            <a:chOff x="2652713" y="3994985"/>
            <a:chExt cx="1411289" cy="460646"/>
          </a:xfrm>
        </p:grpSpPr>
        <p:cxnSp>
          <p:nvCxnSpPr>
            <p:cNvPr id="98" name="Straight Connector 97"/>
            <p:cNvCxnSpPr/>
            <p:nvPr/>
          </p:nvCxnSpPr>
          <p:spPr>
            <a:xfrm>
              <a:off x="2652713" y="4455631"/>
              <a:ext cx="1411289"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Teardrop 99"/>
            <p:cNvSpPr/>
            <p:nvPr/>
          </p:nvSpPr>
          <p:spPr>
            <a:xfrm rot="8100000">
              <a:off x="3161838" y="3994985"/>
              <a:ext cx="362282" cy="370418"/>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3108327" y="4003696"/>
              <a:ext cx="470000" cy="338554"/>
            </a:xfrm>
            <a:prstGeom prst="rect">
              <a:avLst/>
            </a:prstGeom>
            <a:noFill/>
          </p:spPr>
          <p:txBody>
            <a:bodyPr wrap="none" rtlCol="0">
              <a:spAutoFit/>
            </a:bodyPr>
            <a:lstStyle/>
            <a:p>
              <a:r>
                <a:rPr lang="en-US" sz="1600" b="1" dirty="0" smtClean="0"/>
                <a:t>2.6</a:t>
              </a:r>
              <a:endParaRPr lang="en-US" sz="1600" b="1" dirty="0"/>
            </a:p>
          </p:txBody>
        </p:sp>
      </p:grpSp>
      <p:grpSp>
        <p:nvGrpSpPr>
          <p:cNvPr id="69" name="Group 185"/>
          <p:cNvGrpSpPr/>
          <p:nvPr/>
        </p:nvGrpSpPr>
        <p:grpSpPr>
          <a:xfrm>
            <a:off x="6253164" y="3991810"/>
            <a:ext cx="1109663" cy="466996"/>
            <a:chOff x="6253164" y="3991810"/>
            <a:chExt cx="1109663" cy="466996"/>
          </a:xfrm>
        </p:grpSpPr>
        <p:cxnSp>
          <p:nvCxnSpPr>
            <p:cNvPr id="99" name="Straight Connector 98"/>
            <p:cNvCxnSpPr/>
            <p:nvPr/>
          </p:nvCxnSpPr>
          <p:spPr>
            <a:xfrm>
              <a:off x="6253164" y="4458806"/>
              <a:ext cx="1109663"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eardrop 101"/>
            <p:cNvSpPr/>
            <p:nvPr/>
          </p:nvSpPr>
          <p:spPr>
            <a:xfrm rot="8100000">
              <a:off x="6657484" y="3991810"/>
              <a:ext cx="362282" cy="370418"/>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p:cNvSpPr txBox="1"/>
            <p:nvPr/>
          </p:nvSpPr>
          <p:spPr>
            <a:xfrm>
              <a:off x="6603973" y="4000521"/>
              <a:ext cx="470000" cy="338554"/>
            </a:xfrm>
            <a:prstGeom prst="rect">
              <a:avLst/>
            </a:prstGeom>
            <a:noFill/>
          </p:spPr>
          <p:txBody>
            <a:bodyPr wrap="none" rtlCol="0">
              <a:spAutoFit/>
            </a:bodyPr>
            <a:lstStyle/>
            <a:p>
              <a:r>
                <a:rPr lang="en-US" sz="1600" b="1" dirty="0" smtClean="0"/>
                <a:t>2.1</a:t>
              </a:r>
              <a:endParaRPr lang="en-US" sz="1600" b="1" dirty="0"/>
            </a:p>
          </p:txBody>
        </p:sp>
      </p:grpSp>
      <p:sp>
        <p:nvSpPr>
          <p:cNvPr id="104" name="TextBox 103"/>
          <p:cNvSpPr txBox="1"/>
          <p:nvPr/>
        </p:nvSpPr>
        <p:spPr>
          <a:xfrm>
            <a:off x="161924" y="3047984"/>
            <a:ext cx="926857" cy="338554"/>
          </a:xfrm>
          <a:prstGeom prst="rect">
            <a:avLst/>
          </a:prstGeom>
          <a:noFill/>
        </p:spPr>
        <p:txBody>
          <a:bodyPr wrap="none" rtlCol="0">
            <a:spAutoFit/>
          </a:bodyPr>
          <a:lstStyle/>
          <a:p>
            <a:r>
              <a:rPr lang="en-US" sz="1600" dirty="0" smtClean="0"/>
              <a:t>Grade 4</a:t>
            </a:r>
            <a:endParaRPr lang="en-US" sz="1600" dirty="0"/>
          </a:p>
        </p:txBody>
      </p:sp>
      <p:sp>
        <p:nvSpPr>
          <p:cNvPr id="105" name="TextBox 104"/>
          <p:cNvSpPr txBox="1"/>
          <p:nvPr/>
        </p:nvSpPr>
        <p:spPr>
          <a:xfrm>
            <a:off x="161924" y="3548047"/>
            <a:ext cx="926857" cy="338554"/>
          </a:xfrm>
          <a:prstGeom prst="rect">
            <a:avLst/>
          </a:prstGeom>
          <a:noFill/>
        </p:spPr>
        <p:txBody>
          <a:bodyPr wrap="none" rtlCol="0">
            <a:spAutoFit/>
          </a:bodyPr>
          <a:lstStyle/>
          <a:p>
            <a:r>
              <a:rPr lang="en-US" sz="1600" dirty="0" smtClean="0"/>
              <a:t>Grade 5</a:t>
            </a:r>
            <a:endParaRPr lang="en-US" sz="1600" dirty="0"/>
          </a:p>
        </p:txBody>
      </p:sp>
      <p:sp>
        <p:nvSpPr>
          <p:cNvPr id="106" name="TextBox 105"/>
          <p:cNvSpPr txBox="1"/>
          <p:nvPr/>
        </p:nvSpPr>
        <p:spPr>
          <a:xfrm>
            <a:off x="161924" y="4048109"/>
            <a:ext cx="926857" cy="338554"/>
          </a:xfrm>
          <a:prstGeom prst="rect">
            <a:avLst/>
          </a:prstGeom>
          <a:noFill/>
        </p:spPr>
        <p:txBody>
          <a:bodyPr wrap="none" rtlCol="0">
            <a:spAutoFit/>
          </a:bodyPr>
          <a:lstStyle/>
          <a:p>
            <a:r>
              <a:rPr lang="en-US" sz="1600" dirty="0" smtClean="0"/>
              <a:t>Grade 6</a:t>
            </a:r>
            <a:endParaRPr lang="en-US" sz="1600" dirty="0"/>
          </a:p>
        </p:txBody>
      </p:sp>
      <p:grpSp>
        <p:nvGrpSpPr>
          <p:cNvPr id="70" name="Group 181"/>
          <p:cNvGrpSpPr/>
          <p:nvPr/>
        </p:nvGrpSpPr>
        <p:grpSpPr>
          <a:xfrm>
            <a:off x="2235201" y="5739626"/>
            <a:ext cx="901700" cy="463821"/>
            <a:chOff x="2235201" y="5739626"/>
            <a:chExt cx="901700" cy="463821"/>
          </a:xfrm>
        </p:grpSpPr>
        <p:sp>
          <p:nvSpPr>
            <p:cNvPr id="143" name="Teardrop 142"/>
            <p:cNvSpPr/>
            <p:nvPr/>
          </p:nvSpPr>
          <p:spPr>
            <a:xfrm rot="8100000">
              <a:off x="2471274" y="5739626"/>
              <a:ext cx="362282" cy="370418"/>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4" name="Straight Connector 143"/>
            <p:cNvCxnSpPr/>
            <p:nvPr/>
          </p:nvCxnSpPr>
          <p:spPr>
            <a:xfrm>
              <a:off x="2235201" y="6203447"/>
              <a:ext cx="9017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2417763" y="5748337"/>
              <a:ext cx="470000" cy="338554"/>
            </a:xfrm>
            <a:prstGeom prst="rect">
              <a:avLst/>
            </a:prstGeom>
            <a:noFill/>
          </p:spPr>
          <p:txBody>
            <a:bodyPr wrap="none" rtlCol="0">
              <a:spAutoFit/>
            </a:bodyPr>
            <a:lstStyle/>
            <a:p>
              <a:r>
                <a:rPr lang="en-US" sz="1600" b="1" dirty="0" smtClean="0"/>
                <a:t>1.6</a:t>
              </a:r>
              <a:endParaRPr lang="en-US" sz="1600" b="1" dirty="0"/>
            </a:p>
          </p:txBody>
        </p:sp>
      </p:grpSp>
      <p:grpSp>
        <p:nvGrpSpPr>
          <p:cNvPr id="71" name="Group 187"/>
          <p:cNvGrpSpPr/>
          <p:nvPr/>
        </p:nvGrpSpPr>
        <p:grpSpPr>
          <a:xfrm>
            <a:off x="6226191" y="5736451"/>
            <a:ext cx="731829" cy="463821"/>
            <a:chOff x="6226191" y="5736451"/>
            <a:chExt cx="731829" cy="463821"/>
          </a:xfrm>
        </p:grpSpPr>
        <p:cxnSp>
          <p:nvCxnSpPr>
            <p:cNvPr id="146" name="Straight Connector 145"/>
            <p:cNvCxnSpPr/>
            <p:nvPr/>
          </p:nvCxnSpPr>
          <p:spPr>
            <a:xfrm>
              <a:off x="6226191" y="6200272"/>
              <a:ext cx="731829"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Teardrop 146"/>
            <p:cNvSpPr/>
            <p:nvPr/>
          </p:nvSpPr>
          <p:spPr>
            <a:xfrm rot="8100000">
              <a:off x="6414632" y="5736451"/>
              <a:ext cx="362282" cy="370418"/>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TextBox 147"/>
            <p:cNvSpPr txBox="1"/>
            <p:nvPr/>
          </p:nvSpPr>
          <p:spPr>
            <a:xfrm>
              <a:off x="6361121" y="5745162"/>
              <a:ext cx="470000" cy="338554"/>
            </a:xfrm>
            <a:prstGeom prst="rect">
              <a:avLst/>
            </a:prstGeom>
            <a:noFill/>
          </p:spPr>
          <p:txBody>
            <a:bodyPr wrap="none" rtlCol="0">
              <a:spAutoFit/>
            </a:bodyPr>
            <a:lstStyle/>
            <a:p>
              <a:r>
                <a:rPr lang="en-US" sz="1600" b="1" dirty="0" smtClean="0"/>
                <a:t>1.8</a:t>
              </a:r>
              <a:endParaRPr lang="en-US" sz="1600" b="1" dirty="0"/>
            </a:p>
          </p:txBody>
        </p:sp>
      </p:grpSp>
      <p:grpSp>
        <p:nvGrpSpPr>
          <p:cNvPr id="73" name="Group 180"/>
          <p:cNvGrpSpPr/>
          <p:nvPr/>
        </p:nvGrpSpPr>
        <p:grpSpPr>
          <a:xfrm>
            <a:off x="2098571" y="5247501"/>
            <a:ext cx="773217" cy="460646"/>
            <a:chOff x="2098571" y="5247501"/>
            <a:chExt cx="773217" cy="460646"/>
          </a:xfrm>
        </p:grpSpPr>
        <p:cxnSp>
          <p:nvCxnSpPr>
            <p:cNvPr id="141" name="Straight Connector 140"/>
            <p:cNvCxnSpPr/>
            <p:nvPr/>
          </p:nvCxnSpPr>
          <p:spPr>
            <a:xfrm>
              <a:off x="2233606" y="5708147"/>
              <a:ext cx="63818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Teardrop 148"/>
            <p:cNvSpPr/>
            <p:nvPr/>
          </p:nvSpPr>
          <p:spPr>
            <a:xfrm rot="8100000">
              <a:off x="2152082" y="5247501"/>
              <a:ext cx="362282" cy="370418"/>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TextBox 149"/>
            <p:cNvSpPr txBox="1"/>
            <p:nvPr/>
          </p:nvSpPr>
          <p:spPr>
            <a:xfrm>
              <a:off x="2098571" y="5256212"/>
              <a:ext cx="470000" cy="338554"/>
            </a:xfrm>
            <a:prstGeom prst="rect">
              <a:avLst/>
            </a:prstGeom>
            <a:noFill/>
          </p:spPr>
          <p:txBody>
            <a:bodyPr wrap="none" rtlCol="0">
              <a:spAutoFit/>
            </a:bodyPr>
            <a:lstStyle/>
            <a:p>
              <a:r>
                <a:rPr lang="en-US" sz="1600" b="1" dirty="0" smtClean="0"/>
                <a:t>1.1</a:t>
              </a:r>
              <a:endParaRPr lang="en-US" sz="1600" b="1" dirty="0"/>
            </a:p>
          </p:txBody>
        </p:sp>
      </p:grpSp>
      <p:grpSp>
        <p:nvGrpSpPr>
          <p:cNvPr id="75" name="Group 186"/>
          <p:cNvGrpSpPr/>
          <p:nvPr/>
        </p:nvGrpSpPr>
        <p:grpSpPr>
          <a:xfrm>
            <a:off x="5708529" y="5244326"/>
            <a:ext cx="765963" cy="466996"/>
            <a:chOff x="5708529" y="5244326"/>
            <a:chExt cx="765963" cy="466996"/>
          </a:xfrm>
        </p:grpSpPr>
        <p:cxnSp>
          <p:nvCxnSpPr>
            <p:cNvPr id="142" name="Straight Connector 141"/>
            <p:cNvCxnSpPr/>
            <p:nvPr/>
          </p:nvCxnSpPr>
          <p:spPr>
            <a:xfrm>
              <a:off x="6012651" y="5711322"/>
              <a:ext cx="46184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51" name="Teardrop 150"/>
            <p:cNvSpPr/>
            <p:nvPr/>
          </p:nvSpPr>
          <p:spPr>
            <a:xfrm rot="8100000">
              <a:off x="5762040" y="5244326"/>
              <a:ext cx="362282" cy="370418"/>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p:cNvSpPr txBox="1"/>
            <p:nvPr/>
          </p:nvSpPr>
          <p:spPr>
            <a:xfrm>
              <a:off x="5708529" y="5253037"/>
              <a:ext cx="470000" cy="338554"/>
            </a:xfrm>
            <a:prstGeom prst="rect">
              <a:avLst/>
            </a:prstGeom>
            <a:noFill/>
          </p:spPr>
          <p:txBody>
            <a:bodyPr wrap="none" rtlCol="0">
              <a:spAutoFit/>
            </a:bodyPr>
            <a:lstStyle/>
            <a:p>
              <a:r>
                <a:rPr lang="en-US" sz="1600" b="1" dirty="0" smtClean="0"/>
                <a:t>0.7</a:t>
              </a:r>
              <a:endParaRPr lang="en-US" sz="1600" b="1" dirty="0"/>
            </a:p>
          </p:txBody>
        </p:sp>
      </p:grpSp>
      <p:grpSp>
        <p:nvGrpSpPr>
          <p:cNvPr id="107" name="Group 182"/>
          <p:cNvGrpSpPr/>
          <p:nvPr/>
        </p:nvGrpSpPr>
        <p:grpSpPr>
          <a:xfrm>
            <a:off x="3712369" y="6238140"/>
            <a:ext cx="1178719" cy="460646"/>
            <a:chOff x="3712369" y="6238140"/>
            <a:chExt cx="1178719" cy="460646"/>
          </a:xfrm>
        </p:grpSpPr>
        <p:cxnSp>
          <p:nvCxnSpPr>
            <p:cNvPr id="165" name="Straight Connector 164"/>
            <p:cNvCxnSpPr/>
            <p:nvPr/>
          </p:nvCxnSpPr>
          <p:spPr>
            <a:xfrm>
              <a:off x="3712369" y="6698786"/>
              <a:ext cx="1178719"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67" name="Teardrop 166"/>
            <p:cNvSpPr/>
            <p:nvPr/>
          </p:nvSpPr>
          <p:spPr>
            <a:xfrm rot="8100000">
              <a:off x="4071572" y="6238140"/>
              <a:ext cx="362282" cy="370418"/>
            </a:xfrm>
            <a:prstGeom prst="teardrop">
              <a:avLst/>
            </a:prstGeom>
            <a:solidFill>
              <a:srgbClr val="70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TextBox 167"/>
            <p:cNvSpPr txBox="1"/>
            <p:nvPr/>
          </p:nvSpPr>
          <p:spPr>
            <a:xfrm>
              <a:off x="4018061" y="6246851"/>
              <a:ext cx="470000" cy="338554"/>
            </a:xfrm>
            <a:prstGeom prst="rect">
              <a:avLst/>
            </a:prstGeom>
            <a:noFill/>
          </p:spPr>
          <p:txBody>
            <a:bodyPr wrap="none" rtlCol="0">
              <a:spAutoFit/>
            </a:bodyPr>
            <a:lstStyle/>
            <a:p>
              <a:r>
                <a:rPr lang="en-US" sz="1600" b="1" dirty="0" smtClean="0"/>
                <a:t>3.8</a:t>
              </a:r>
              <a:endParaRPr lang="en-US" sz="1600" b="1" dirty="0"/>
            </a:p>
          </p:txBody>
        </p:sp>
      </p:grpSp>
      <p:grpSp>
        <p:nvGrpSpPr>
          <p:cNvPr id="108" name="Group 188"/>
          <p:cNvGrpSpPr/>
          <p:nvPr/>
        </p:nvGrpSpPr>
        <p:grpSpPr>
          <a:xfrm>
            <a:off x="7891670" y="6234965"/>
            <a:ext cx="805069" cy="466996"/>
            <a:chOff x="7879988" y="6234965"/>
            <a:chExt cx="805069" cy="466996"/>
          </a:xfrm>
        </p:grpSpPr>
        <p:cxnSp>
          <p:nvCxnSpPr>
            <p:cNvPr id="166" name="Straight Connector 165"/>
            <p:cNvCxnSpPr/>
            <p:nvPr/>
          </p:nvCxnSpPr>
          <p:spPr>
            <a:xfrm>
              <a:off x="7879988" y="6701961"/>
              <a:ext cx="805069"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Teardrop 168"/>
            <p:cNvSpPr/>
            <p:nvPr/>
          </p:nvSpPr>
          <p:spPr>
            <a:xfrm rot="8100000">
              <a:off x="8091148" y="6234965"/>
              <a:ext cx="362282" cy="370418"/>
            </a:xfrm>
            <a:prstGeom prst="teardrop">
              <a:avLst/>
            </a:prstGeom>
            <a:solidFill>
              <a:srgbClr val="70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TextBox 169"/>
            <p:cNvSpPr txBox="1"/>
            <p:nvPr/>
          </p:nvSpPr>
          <p:spPr>
            <a:xfrm>
              <a:off x="8037637" y="6243676"/>
              <a:ext cx="470000" cy="338554"/>
            </a:xfrm>
            <a:prstGeom prst="rect">
              <a:avLst/>
            </a:prstGeom>
            <a:noFill/>
          </p:spPr>
          <p:txBody>
            <a:bodyPr wrap="none" rtlCol="0">
              <a:spAutoFit/>
            </a:bodyPr>
            <a:lstStyle/>
            <a:p>
              <a:r>
                <a:rPr lang="en-US" sz="1600" b="1" dirty="0" smtClean="0"/>
                <a:t>4.1</a:t>
              </a:r>
              <a:endParaRPr lang="en-US" sz="1600" b="1" dirty="0"/>
            </a:p>
          </p:txBody>
        </p:sp>
      </p:grpSp>
      <p:sp>
        <p:nvSpPr>
          <p:cNvPr id="171" name="TextBox 170"/>
          <p:cNvSpPr txBox="1"/>
          <p:nvPr/>
        </p:nvSpPr>
        <p:spPr>
          <a:xfrm>
            <a:off x="157162" y="5291139"/>
            <a:ext cx="926857" cy="338554"/>
          </a:xfrm>
          <a:prstGeom prst="rect">
            <a:avLst/>
          </a:prstGeom>
          <a:noFill/>
        </p:spPr>
        <p:txBody>
          <a:bodyPr wrap="none" rtlCol="0">
            <a:spAutoFit/>
          </a:bodyPr>
          <a:lstStyle/>
          <a:p>
            <a:r>
              <a:rPr lang="en-US" sz="1600" dirty="0" smtClean="0"/>
              <a:t>Grade 4</a:t>
            </a:r>
            <a:endParaRPr lang="en-US" sz="1600" dirty="0"/>
          </a:p>
        </p:txBody>
      </p:sp>
      <p:sp>
        <p:nvSpPr>
          <p:cNvPr id="172" name="TextBox 171"/>
          <p:cNvSpPr txBox="1"/>
          <p:nvPr/>
        </p:nvSpPr>
        <p:spPr>
          <a:xfrm>
            <a:off x="157162" y="5791202"/>
            <a:ext cx="926857" cy="338554"/>
          </a:xfrm>
          <a:prstGeom prst="rect">
            <a:avLst/>
          </a:prstGeom>
          <a:noFill/>
        </p:spPr>
        <p:txBody>
          <a:bodyPr wrap="none" rtlCol="0">
            <a:spAutoFit/>
          </a:bodyPr>
          <a:lstStyle/>
          <a:p>
            <a:r>
              <a:rPr lang="en-US" sz="1600" dirty="0" smtClean="0"/>
              <a:t>Grade 5</a:t>
            </a:r>
            <a:endParaRPr lang="en-US" sz="1600" dirty="0"/>
          </a:p>
        </p:txBody>
      </p:sp>
      <p:sp>
        <p:nvSpPr>
          <p:cNvPr id="173" name="TextBox 172"/>
          <p:cNvSpPr txBox="1"/>
          <p:nvPr/>
        </p:nvSpPr>
        <p:spPr>
          <a:xfrm>
            <a:off x="157162" y="6291264"/>
            <a:ext cx="926857" cy="338554"/>
          </a:xfrm>
          <a:prstGeom prst="rect">
            <a:avLst/>
          </a:prstGeom>
          <a:noFill/>
        </p:spPr>
        <p:txBody>
          <a:bodyPr wrap="none" rtlCol="0">
            <a:spAutoFit/>
          </a:bodyPr>
          <a:lstStyle/>
          <a:p>
            <a:r>
              <a:rPr lang="en-US" sz="1600" dirty="0" smtClean="0"/>
              <a:t>Grade 6</a:t>
            </a:r>
            <a:endParaRPr lang="en-US" sz="1600" dirty="0"/>
          </a:p>
        </p:txBody>
      </p:sp>
      <p:sp>
        <p:nvSpPr>
          <p:cNvPr id="176" name="Rectangular Callout 175"/>
          <p:cNvSpPr/>
          <p:nvPr/>
        </p:nvSpPr>
        <p:spPr>
          <a:xfrm>
            <a:off x="4691742" y="185057"/>
            <a:ext cx="2852057" cy="957942"/>
          </a:xfrm>
          <a:prstGeom prst="wedgeRectCallout">
            <a:avLst>
              <a:gd name="adj1" fmla="val -55184"/>
              <a:gd name="adj2" fmla="val 10681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FAQ 1:</a:t>
            </a:r>
          </a:p>
          <a:p>
            <a:pPr algn="ctr"/>
            <a:r>
              <a:rPr lang="en-US" dirty="0" smtClean="0"/>
              <a:t>Which school year is this?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Value-Added on the MCA</a:t>
            </a:r>
            <a:endParaRPr lang="en-US" dirty="0"/>
          </a:p>
        </p:txBody>
      </p:sp>
      <p:sp>
        <p:nvSpPr>
          <p:cNvPr id="4" name="Rectangle 3"/>
          <p:cNvSpPr/>
          <p:nvPr/>
        </p:nvSpPr>
        <p:spPr>
          <a:xfrm>
            <a:off x="630800" y="2031456"/>
            <a:ext cx="1371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Grade 3</a:t>
            </a:r>
            <a:endParaRPr lang="en-US" dirty="0"/>
          </a:p>
        </p:txBody>
      </p:sp>
      <p:sp>
        <p:nvSpPr>
          <p:cNvPr id="5" name="Rectangle 4"/>
          <p:cNvSpPr/>
          <p:nvPr/>
        </p:nvSpPr>
        <p:spPr>
          <a:xfrm>
            <a:off x="2002400" y="2031456"/>
            <a:ext cx="685800" cy="533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Summer</a:t>
            </a:r>
            <a:endParaRPr lang="en-US" sz="1100" dirty="0">
              <a:solidFill>
                <a:schemeClr val="tx1"/>
              </a:solidFill>
            </a:endParaRPr>
          </a:p>
        </p:txBody>
      </p:sp>
      <p:sp>
        <p:nvSpPr>
          <p:cNvPr id="6" name="Rectangle 5"/>
          <p:cNvSpPr/>
          <p:nvPr/>
        </p:nvSpPr>
        <p:spPr>
          <a:xfrm>
            <a:off x="2688200" y="2031456"/>
            <a:ext cx="1371600" cy="5334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Grade 4</a:t>
            </a:r>
            <a:endParaRPr lang="en-US" dirty="0"/>
          </a:p>
        </p:txBody>
      </p:sp>
      <p:sp>
        <p:nvSpPr>
          <p:cNvPr id="7" name="Rectangle 6"/>
          <p:cNvSpPr/>
          <p:nvPr/>
        </p:nvSpPr>
        <p:spPr>
          <a:xfrm>
            <a:off x="4059800" y="2031456"/>
            <a:ext cx="685800" cy="533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Summer</a:t>
            </a:r>
            <a:endParaRPr lang="en-US" sz="1100" dirty="0">
              <a:solidFill>
                <a:schemeClr val="tx1"/>
              </a:solidFill>
            </a:endParaRPr>
          </a:p>
        </p:txBody>
      </p:sp>
      <p:sp>
        <p:nvSpPr>
          <p:cNvPr id="8" name="Rectangle 7"/>
          <p:cNvSpPr/>
          <p:nvPr/>
        </p:nvSpPr>
        <p:spPr>
          <a:xfrm>
            <a:off x="4745600" y="2031456"/>
            <a:ext cx="1371600" cy="5334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Grade 5</a:t>
            </a:r>
            <a:endParaRPr lang="en-US" dirty="0"/>
          </a:p>
        </p:txBody>
      </p:sp>
      <p:sp>
        <p:nvSpPr>
          <p:cNvPr id="9" name="Rectangle 8"/>
          <p:cNvSpPr/>
          <p:nvPr/>
        </p:nvSpPr>
        <p:spPr>
          <a:xfrm>
            <a:off x="6117200" y="2031456"/>
            <a:ext cx="685800" cy="533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Summer</a:t>
            </a:r>
            <a:endParaRPr lang="en-US" sz="1100" dirty="0">
              <a:solidFill>
                <a:schemeClr val="tx1"/>
              </a:solidFill>
            </a:endParaRPr>
          </a:p>
        </p:txBody>
      </p:sp>
      <p:sp>
        <p:nvSpPr>
          <p:cNvPr id="10" name="Rectangle 9"/>
          <p:cNvSpPr/>
          <p:nvPr/>
        </p:nvSpPr>
        <p:spPr>
          <a:xfrm>
            <a:off x="6803000" y="2031456"/>
            <a:ext cx="1371600" cy="533400"/>
          </a:xfrm>
          <a:prstGeom prst="rect">
            <a:avLst/>
          </a:prstGeom>
          <a:solidFill>
            <a:schemeClr val="accent4">
              <a:lumMod val="75000"/>
              <a:alpha val="50000"/>
            </a:schemeClr>
          </a:solidFill>
          <a:ln>
            <a:solidFill>
              <a:schemeClr val="accent4">
                <a:lumMod val="50000"/>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Grade 6</a:t>
            </a:r>
            <a:endParaRPr lang="en-US" dirty="0"/>
          </a:p>
        </p:txBody>
      </p:sp>
      <p:sp>
        <p:nvSpPr>
          <p:cNvPr id="11" name="Up Arrow Callout 10"/>
          <p:cNvSpPr/>
          <p:nvPr/>
        </p:nvSpPr>
        <p:spPr>
          <a:xfrm>
            <a:off x="1391777" y="2564856"/>
            <a:ext cx="838200" cy="5334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April</a:t>
            </a:r>
            <a:endParaRPr lang="en-US" dirty="0"/>
          </a:p>
        </p:txBody>
      </p:sp>
      <p:sp>
        <p:nvSpPr>
          <p:cNvPr id="12" name="Up Arrow Callout 11"/>
          <p:cNvSpPr/>
          <p:nvPr/>
        </p:nvSpPr>
        <p:spPr>
          <a:xfrm>
            <a:off x="3449177" y="2564856"/>
            <a:ext cx="838200" cy="533400"/>
          </a:xfrm>
          <a:prstGeom prst="upArrowCallou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April</a:t>
            </a:r>
            <a:endParaRPr lang="en-US" dirty="0"/>
          </a:p>
        </p:txBody>
      </p:sp>
      <p:sp>
        <p:nvSpPr>
          <p:cNvPr id="13" name="Up Arrow Callout 12"/>
          <p:cNvSpPr/>
          <p:nvPr/>
        </p:nvSpPr>
        <p:spPr>
          <a:xfrm>
            <a:off x="5506577" y="2564856"/>
            <a:ext cx="838200" cy="533400"/>
          </a:xfrm>
          <a:prstGeom prst="upArrowCallou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April</a:t>
            </a:r>
            <a:endParaRPr lang="en-US" dirty="0"/>
          </a:p>
        </p:txBody>
      </p:sp>
      <p:sp>
        <p:nvSpPr>
          <p:cNvPr id="14" name="Up Arrow Callout 13"/>
          <p:cNvSpPr/>
          <p:nvPr/>
        </p:nvSpPr>
        <p:spPr>
          <a:xfrm>
            <a:off x="7563977" y="2564856"/>
            <a:ext cx="838200" cy="533400"/>
          </a:xfrm>
          <a:prstGeom prst="upArrowCallout">
            <a:avLst/>
          </a:prstGeom>
          <a:solidFill>
            <a:schemeClr val="accent4">
              <a:lumMod val="75000"/>
              <a:alpha val="50000"/>
            </a:schemeClr>
          </a:solidFill>
          <a:ln>
            <a:solidFill>
              <a:schemeClr val="accent4">
                <a:lumMod val="50000"/>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April</a:t>
            </a:r>
            <a:endParaRPr lang="en-US" dirty="0"/>
          </a:p>
        </p:txBody>
      </p:sp>
      <p:sp>
        <p:nvSpPr>
          <p:cNvPr id="16" name="Right Brace 15"/>
          <p:cNvSpPr/>
          <p:nvPr/>
        </p:nvSpPr>
        <p:spPr>
          <a:xfrm rot="5400000">
            <a:off x="2725277" y="2298156"/>
            <a:ext cx="304800" cy="2057400"/>
          </a:xfrm>
          <a:prstGeom prst="rightBrace">
            <a:avLst>
              <a:gd name="adj1" fmla="val 23889"/>
              <a:gd name="adj2" fmla="val 49524"/>
            </a:avLst>
          </a:prstGeom>
          <a:noFill/>
          <a:ln w="2857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 name="Right Brace 16"/>
          <p:cNvSpPr/>
          <p:nvPr/>
        </p:nvSpPr>
        <p:spPr>
          <a:xfrm rot="5400000">
            <a:off x="4782677" y="2298156"/>
            <a:ext cx="304800" cy="2057400"/>
          </a:xfrm>
          <a:prstGeom prst="rightBrace">
            <a:avLst>
              <a:gd name="adj1" fmla="val 23889"/>
              <a:gd name="adj2" fmla="val 49524"/>
            </a:avLst>
          </a:prstGeom>
          <a:noFill/>
          <a:ln w="28575"/>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 name="Right Brace 17"/>
          <p:cNvSpPr/>
          <p:nvPr/>
        </p:nvSpPr>
        <p:spPr>
          <a:xfrm rot="5400000">
            <a:off x="6840077" y="2298156"/>
            <a:ext cx="304800" cy="2057400"/>
          </a:xfrm>
          <a:prstGeom prst="rightBrace">
            <a:avLst>
              <a:gd name="adj1" fmla="val 23889"/>
              <a:gd name="adj2" fmla="val 49524"/>
            </a:avLst>
          </a:prstGeom>
          <a:noFill/>
          <a:ln w="28575">
            <a:prstDash val="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Trapezoid 18"/>
          <p:cNvSpPr/>
          <p:nvPr/>
        </p:nvSpPr>
        <p:spPr>
          <a:xfrm>
            <a:off x="2077577" y="3555456"/>
            <a:ext cx="1600200" cy="609600"/>
          </a:xfrm>
          <a:prstGeom prst="trapezoid">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smtClean="0"/>
              <a:t>4</a:t>
            </a:r>
            <a:r>
              <a:rPr lang="en-US" sz="1600" baseline="30000" dirty="0" smtClean="0"/>
              <a:t>th</a:t>
            </a:r>
            <a:r>
              <a:rPr lang="en-US" sz="1600" dirty="0" smtClean="0"/>
              <a:t> Grade</a:t>
            </a:r>
          </a:p>
          <a:p>
            <a:pPr algn="ctr"/>
            <a:r>
              <a:rPr lang="en-US" sz="1600" dirty="0" smtClean="0"/>
              <a:t>Value-Added</a:t>
            </a:r>
            <a:endParaRPr lang="en-US" sz="1600" dirty="0"/>
          </a:p>
        </p:txBody>
      </p:sp>
      <p:sp>
        <p:nvSpPr>
          <p:cNvPr id="20" name="Trapezoid 19"/>
          <p:cNvSpPr/>
          <p:nvPr/>
        </p:nvSpPr>
        <p:spPr>
          <a:xfrm>
            <a:off x="4134977" y="3555456"/>
            <a:ext cx="1600200" cy="609600"/>
          </a:xfrm>
          <a:prstGeom prst="trapezoid">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smtClean="0"/>
              <a:t>5</a:t>
            </a:r>
            <a:r>
              <a:rPr lang="en-US" sz="1600" baseline="30000" dirty="0" smtClean="0"/>
              <a:t>th</a:t>
            </a:r>
            <a:r>
              <a:rPr lang="en-US" sz="1600" dirty="0" smtClean="0"/>
              <a:t> Grade</a:t>
            </a:r>
          </a:p>
          <a:p>
            <a:pPr algn="ctr"/>
            <a:r>
              <a:rPr lang="en-US" sz="1600" dirty="0" smtClean="0"/>
              <a:t>Value-Added</a:t>
            </a:r>
            <a:endParaRPr lang="en-US" sz="1600" dirty="0"/>
          </a:p>
        </p:txBody>
      </p:sp>
      <p:sp>
        <p:nvSpPr>
          <p:cNvPr id="21" name="Trapezoid 20"/>
          <p:cNvSpPr/>
          <p:nvPr/>
        </p:nvSpPr>
        <p:spPr>
          <a:xfrm>
            <a:off x="6192377" y="3555456"/>
            <a:ext cx="1600200" cy="609600"/>
          </a:xfrm>
          <a:prstGeom prst="trapezoid">
            <a:avLst/>
          </a:prstGeom>
          <a:solidFill>
            <a:schemeClr val="accent4">
              <a:lumMod val="75000"/>
              <a:alpha val="50000"/>
            </a:schemeClr>
          </a:solidFill>
          <a:ln>
            <a:prstDash val="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smtClean="0"/>
              <a:t>6</a:t>
            </a:r>
            <a:r>
              <a:rPr lang="en-US" sz="1600" baseline="30000" dirty="0" smtClean="0"/>
              <a:t>th</a:t>
            </a:r>
            <a:r>
              <a:rPr lang="en-US" sz="1600" dirty="0" smtClean="0"/>
              <a:t> Grade</a:t>
            </a:r>
          </a:p>
          <a:p>
            <a:pPr algn="ctr"/>
            <a:r>
              <a:rPr lang="en-US" sz="1600" dirty="0" smtClean="0"/>
              <a:t>Value-Added</a:t>
            </a:r>
            <a:endParaRPr lang="en-US" sz="1600" dirty="0"/>
          </a:p>
        </p:txBody>
      </p:sp>
      <p:sp>
        <p:nvSpPr>
          <p:cNvPr id="23" name="Content Placeholder 2"/>
          <p:cNvSpPr>
            <a:spLocks noGrp="1"/>
          </p:cNvSpPr>
          <p:nvPr>
            <p:ph sz="quarter" idx="1"/>
          </p:nvPr>
        </p:nvSpPr>
        <p:spPr>
          <a:xfrm>
            <a:off x="612648" y="4305789"/>
            <a:ext cx="8153400" cy="2089223"/>
          </a:xfrm>
        </p:spPr>
        <p:txBody>
          <a:bodyPr>
            <a:noAutofit/>
          </a:bodyPr>
          <a:lstStyle/>
          <a:p>
            <a:r>
              <a:rPr lang="en-US" sz="2400" dirty="0" smtClean="0"/>
              <a:t>4</a:t>
            </a:r>
            <a:r>
              <a:rPr lang="en-US" sz="2400" baseline="30000" dirty="0" smtClean="0"/>
              <a:t>th</a:t>
            </a:r>
            <a:r>
              <a:rPr lang="en-US" sz="2400" dirty="0" smtClean="0"/>
              <a:t> grade example: </a:t>
            </a:r>
          </a:p>
          <a:p>
            <a:pPr lvl="1"/>
            <a:r>
              <a:rPr lang="en-US" sz="2000" dirty="0" smtClean="0"/>
              <a:t>“Starting knowledge” is the April 2010 3</a:t>
            </a:r>
            <a:r>
              <a:rPr lang="en-US" sz="2000" baseline="30000" dirty="0" smtClean="0"/>
              <a:t>rd</a:t>
            </a:r>
            <a:r>
              <a:rPr lang="en-US" sz="2000" dirty="0" smtClean="0"/>
              <a:t> grade test.</a:t>
            </a:r>
          </a:p>
          <a:p>
            <a:pPr lvl="1"/>
            <a:r>
              <a:rPr lang="en-US" sz="2000" dirty="0" smtClean="0"/>
              <a:t>“Ending knowledge” is the April 2011 4</a:t>
            </a:r>
            <a:r>
              <a:rPr lang="en-US" sz="2000" baseline="30000" dirty="0" smtClean="0"/>
              <a:t>th</a:t>
            </a:r>
            <a:r>
              <a:rPr lang="en-US" sz="2000" dirty="0" smtClean="0"/>
              <a:t> grade test.</a:t>
            </a:r>
          </a:p>
          <a:p>
            <a:pPr lvl="1"/>
            <a:r>
              <a:rPr lang="en-US" sz="2000" dirty="0" smtClean="0"/>
              <a:t>This aligns to growth in the 2010-2011 4</a:t>
            </a:r>
            <a:r>
              <a:rPr lang="en-US" sz="2000" baseline="30000" dirty="0" smtClean="0"/>
              <a:t>th</a:t>
            </a:r>
            <a:r>
              <a:rPr lang="en-US" sz="2000" dirty="0" smtClean="0"/>
              <a:t> grade school year.</a:t>
            </a:r>
          </a:p>
          <a:p>
            <a:r>
              <a:rPr lang="en-US" sz="2400" dirty="0" smtClean="0"/>
              <a:t>Why don’t we have 3</a:t>
            </a:r>
            <a:r>
              <a:rPr lang="en-US" sz="2400" baseline="30000" dirty="0" smtClean="0"/>
              <a:t>rd</a:t>
            </a:r>
            <a:r>
              <a:rPr lang="en-US" sz="2400" dirty="0" smtClean="0"/>
              <a:t> grade Value-Added in Minnesota?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17" grpId="0" animBg="1"/>
      <p:bldP spid="18" grpId="0" animBg="1"/>
      <p:bldP spid="19"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Page 2 Bottom</a:t>
            </a:r>
            <a:br>
              <a:rPr lang="en-US" dirty="0" smtClean="0"/>
            </a:br>
            <a:r>
              <a:rPr lang="en-US" dirty="0" smtClean="0"/>
              <a:t>Grade-Level Value-Added</a:t>
            </a:r>
            <a:endParaRPr lang="en-US" dirty="0"/>
          </a:p>
        </p:txBody>
      </p:sp>
      <p:sp>
        <p:nvSpPr>
          <p:cNvPr id="4" name="Rectangular Callout 3"/>
          <p:cNvSpPr/>
          <p:nvPr/>
        </p:nvSpPr>
        <p:spPr>
          <a:xfrm>
            <a:off x="4691742" y="185057"/>
            <a:ext cx="2852057" cy="957942"/>
          </a:xfrm>
          <a:prstGeom prst="wedgeRectCallout">
            <a:avLst>
              <a:gd name="adj1" fmla="val 23366"/>
              <a:gd name="adj2" fmla="val 9568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FAQ 2:</a:t>
            </a:r>
          </a:p>
          <a:p>
            <a:pPr algn="ctr"/>
            <a:r>
              <a:rPr lang="en-US" dirty="0" smtClean="0"/>
              <a:t>How do I interpret the </a:t>
            </a:r>
          </a:p>
          <a:p>
            <a:pPr algn="ctr"/>
            <a:r>
              <a:rPr lang="en-US" dirty="0" smtClean="0"/>
              <a:t>“Up-To-3-Year Average”?</a:t>
            </a:r>
            <a:endParaRPr lang="en-US" dirty="0"/>
          </a:p>
        </p:txBody>
      </p:sp>
      <p:grpSp>
        <p:nvGrpSpPr>
          <p:cNvPr id="3" name="Group 177"/>
          <p:cNvGrpSpPr/>
          <p:nvPr/>
        </p:nvGrpSpPr>
        <p:grpSpPr>
          <a:xfrm>
            <a:off x="0" y="1585913"/>
            <a:ext cx="9144000" cy="5272087"/>
            <a:chOff x="0" y="1585913"/>
            <a:chExt cx="9144000" cy="5272087"/>
          </a:xfrm>
        </p:grpSpPr>
        <p:sp>
          <p:nvSpPr>
            <p:cNvPr id="7" name="Rectangle 6"/>
            <p:cNvSpPr/>
            <p:nvPr/>
          </p:nvSpPr>
          <p:spPr>
            <a:xfrm>
              <a:off x="0" y="1585913"/>
              <a:ext cx="9144000" cy="5272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4301" y="3971894"/>
              <a:ext cx="8882062" cy="4857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9063" y="2981255"/>
              <a:ext cx="8882062" cy="4857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26233" y="1947845"/>
              <a:ext cx="8879655" cy="47763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382441" y="1943078"/>
              <a:ext cx="805028" cy="461665"/>
            </a:xfrm>
            <a:prstGeom prst="rect">
              <a:avLst/>
            </a:prstGeom>
            <a:noFill/>
          </p:spPr>
          <p:txBody>
            <a:bodyPr wrap="none" rtlCol="0">
              <a:spAutoFit/>
            </a:bodyPr>
            <a:lstStyle/>
            <a:p>
              <a:pPr algn="ctr"/>
              <a:r>
                <a:rPr lang="en-US" sz="800" dirty="0" smtClean="0">
                  <a:solidFill>
                    <a:schemeClr val="bg1"/>
                  </a:solidFill>
                </a:rPr>
                <a:t>NUMBER OF</a:t>
              </a:r>
            </a:p>
            <a:p>
              <a:pPr algn="ctr"/>
              <a:r>
                <a:rPr lang="en-US" sz="800" dirty="0" smtClean="0">
                  <a:solidFill>
                    <a:schemeClr val="bg1"/>
                  </a:solidFill>
                </a:rPr>
                <a:t>STUDENTS</a:t>
              </a:r>
            </a:p>
            <a:p>
              <a:pPr algn="ctr"/>
              <a:r>
                <a:rPr lang="en-US" sz="800" dirty="0" smtClean="0">
                  <a:solidFill>
                    <a:schemeClr val="bg1"/>
                  </a:solidFill>
                </a:rPr>
                <a:t>(WEIGHTED)</a:t>
              </a:r>
              <a:endParaRPr lang="en-US" sz="800" dirty="0">
                <a:solidFill>
                  <a:schemeClr val="bg1"/>
                </a:solidFill>
              </a:endParaRPr>
            </a:p>
          </p:txBody>
        </p:sp>
        <p:sp>
          <p:nvSpPr>
            <p:cNvPr id="12" name="TextBox 11"/>
            <p:cNvSpPr txBox="1"/>
            <p:nvPr/>
          </p:nvSpPr>
          <p:spPr>
            <a:xfrm>
              <a:off x="5163866" y="1943075"/>
              <a:ext cx="805028" cy="461665"/>
            </a:xfrm>
            <a:prstGeom prst="rect">
              <a:avLst/>
            </a:prstGeom>
            <a:noFill/>
          </p:spPr>
          <p:txBody>
            <a:bodyPr wrap="none" rtlCol="0">
              <a:spAutoFit/>
            </a:bodyPr>
            <a:lstStyle/>
            <a:p>
              <a:pPr algn="ctr"/>
              <a:r>
                <a:rPr lang="en-US" sz="800" dirty="0" smtClean="0">
                  <a:solidFill>
                    <a:schemeClr val="bg1"/>
                  </a:solidFill>
                </a:rPr>
                <a:t>NUMBER OF</a:t>
              </a:r>
            </a:p>
            <a:p>
              <a:pPr algn="ctr"/>
              <a:r>
                <a:rPr lang="en-US" sz="800" dirty="0" smtClean="0">
                  <a:solidFill>
                    <a:schemeClr val="bg1"/>
                  </a:solidFill>
                </a:rPr>
                <a:t>STUDENTS</a:t>
              </a:r>
            </a:p>
            <a:p>
              <a:pPr algn="ctr"/>
              <a:r>
                <a:rPr lang="en-US" sz="800" dirty="0" smtClean="0">
                  <a:solidFill>
                    <a:schemeClr val="bg1"/>
                  </a:solidFill>
                </a:rPr>
                <a:t>(WEIGHTED)</a:t>
              </a:r>
              <a:endParaRPr lang="en-US" sz="800" dirty="0">
                <a:solidFill>
                  <a:schemeClr val="bg1"/>
                </a:solidFill>
              </a:endParaRPr>
            </a:p>
          </p:txBody>
        </p:sp>
        <p:sp>
          <p:nvSpPr>
            <p:cNvPr id="13" name="TextBox 12"/>
            <p:cNvSpPr txBox="1"/>
            <p:nvPr/>
          </p:nvSpPr>
          <p:spPr>
            <a:xfrm>
              <a:off x="2959306" y="1957366"/>
              <a:ext cx="1527983" cy="215444"/>
            </a:xfrm>
            <a:prstGeom prst="rect">
              <a:avLst/>
            </a:prstGeom>
            <a:noFill/>
          </p:spPr>
          <p:txBody>
            <a:bodyPr wrap="none" rtlCol="0">
              <a:spAutoFit/>
            </a:bodyPr>
            <a:lstStyle/>
            <a:p>
              <a:pPr algn="ctr"/>
              <a:r>
                <a:rPr lang="en-US" sz="800" dirty="0" smtClean="0">
                  <a:solidFill>
                    <a:schemeClr val="bg1"/>
                  </a:solidFill>
                </a:rPr>
                <a:t>VALUE-ADDED ESTIMATES</a:t>
              </a:r>
              <a:endParaRPr lang="en-US" sz="800" dirty="0">
                <a:solidFill>
                  <a:schemeClr val="bg1"/>
                </a:solidFill>
              </a:endParaRPr>
            </a:p>
          </p:txBody>
        </p:sp>
        <p:sp>
          <p:nvSpPr>
            <p:cNvPr id="14" name="TextBox 13"/>
            <p:cNvSpPr txBox="1"/>
            <p:nvPr/>
          </p:nvSpPr>
          <p:spPr>
            <a:xfrm>
              <a:off x="6726445" y="1957366"/>
              <a:ext cx="1527983" cy="215444"/>
            </a:xfrm>
            <a:prstGeom prst="rect">
              <a:avLst/>
            </a:prstGeom>
            <a:noFill/>
          </p:spPr>
          <p:txBody>
            <a:bodyPr wrap="none" rtlCol="0">
              <a:spAutoFit/>
            </a:bodyPr>
            <a:lstStyle/>
            <a:p>
              <a:pPr algn="ctr"/>
              <a:r>
                <a:rPr lang="en-US" sz="800" dirty="0" smtClean="0">
                  <a:solidFill>
                    <a:schemeClr val="bg1"/>
                  </a:solidFill>
                </a:rPr>
                <a:t>VALUE-ADDED ESTIMATES</a:t>
              </a:r>
              <a:endParaRPr lang="en-US" sz="800" dirty="0">
                <a:solidFill>
                  <a:schemeClr val="bg1"/>
                </a:solidFill>
              </a:endParaRPr>
            </a:p>
          </p:txBody>
        </p:sp>
        <p:sp>
          <p:nvSpPr>
            <p:cNvPr id="15" name="TextBox 14"/>
            <p:cNvSpPr txBox="1"/>
            <p:nvPr/>
          </p:nvSpPr>
          <p:spPr>
            <a:xfrm>
              <a:off x="1423986" y="1623997"/>
              <a:ext cx="3795714" cy="323165"/>
            </a:xfrm>
            <a:prstGeom prst="rect">
              <a:avLst/>
            </a:prstGeom>
            <a:noFill/>
            <a:ln w="12700">
              <a:solidFill>
                <a:schemeClr val="bg1">
                  <a:lumMod val="50000"/>
                </a:schemeClr>
              </a:solidFill>
            </a:ln>
          </p:spPr>
          <p:txBody>
            <a:bodyPr wrap="square" tIns="45720" bIns="91440" rtlCol="0">
              <a:spAutoFit/>
            </a:bodyPr>
            <a:lstStyle/>
            <a:p>
              <a:pPr algn="ctr"/>
              <a:r>
                <a:rPr lang="en-US" sz="1200" b="1" dirty="0" smtClean="0">
                  <a:solidFill>
                    <a:schemeClr val="tx1">
                      <a:lumMod val="65000"/>
                      <a:lumOff val="35000"/>
                    </a:schemeClr>
                  </a:solidFill>
                </a:rPr>
                <a:t>Past Academic Year 2010-2011</a:t>
              </a:r>
              <a:endParaRPr lang="en-US" sz="1200" b="1" dirty="0">
                <a:solidFill>
                  <a:schemeClr val="tx1">
                    <a:lumMod val="65000"/>
                    <a:lumOff val="35000"/>
                  </a:schemeClr>
                </a:solidFill>
              </a:endParaRPr>
            </a:p>
          </p:txBody>
        </p:sp>
        <p:sp>
          <p:nvSpPr>
            <p:cNvPr id="16" name="TextBox 15"/>
            <p:cNvSpPr txBox="1"/>
            <p:nvPr/>
          </p:nvSpPr>
          <p:spPr>
            <a:xfrm>
              <a:off x="5214934" y="1623998"/>
              <a:ext cx="3781429" cy="323165"/>
            </a:xfrm>
            <a:prstGeom prst="rect">
              <a:avLst/>
            </a:prstGeom>
            <a:noFill/>
            <a:ln w="12700">
              <a:solidFill>
                <a:schemeClr val="bg1">
                  <a:lumMod val="50000"/>
                </a:schemeClr>
              </a:solidFill>
            </a:ln>
          </p:spPr>
          <p:txBody>
            <a:bodyPr wrap="square" tIns="45720" bIns="91440" rtlCol="0">
              <a:spAutoFit/>
            </a:bodyPr>
            <a:lstStyle/>
            <a:p>
              <a:pPr algn="ctr"/>
              <a:r>
                <a:rPr lang="en-US" sz="1200" b="1" dirty="0" smtClean="0">
                  <a:solidFill>
                    <a:schemeClr val="tx1">
                      <a:lumMod val="65000"/>
                      <a:lumOff val="35000"/>
                    </a:schemeClr>
                  </a:solidFill>
                </a:rPr>
                <a:t>Up-To-3-Year Average</a:t>
              </a:r>
              <a:endParaRPr lang="en-US" sz="1200" b="1" dirty="0">
                <a:solidFill>
                  <a:schemeClr val="tx1">
                    <a:lumMod val="65000"/>
                    <a:lumOff val="35000"/>
                  </a:schemeClr>
                </a:solidFill>
              </a:endParaRPr>
            </a:p>
          </p:txBody>
        </p:sp>
        <p:sp>
          <p:nvSpPr>
            <p:cNvPr id="17" name="TextBox 16"/>
            <p:cNvSpPr txBox="1"/>
            <p:nvPr/>
          </p:nvSpPr>
          <p:spPr>
            <a:xfrm>
              <a:off x="2090677" y="2135959"/>
              <a:ext cx="269626" cy="276999"/>
            </a:xfrm>
            <a:prstGeom prst="rect">
              <a:avLst/>
            </a:prstGeom>
            <a:noFill/>
          </p:spPr>
          <p:txBody>
            <a:bodyPr wrap="none" rtlCol="0">
              <a:spAutoFit/>
            </a:bodyPr>
            <a:lstStyle/>
            <a:p>
              <a:pPr algn="ctr"/>
              <a:r>
                <a:rPr lang="en-US" sz="1200" dirty="0" smtClean="0">
                  <a:solidFill>
                    <a:schemeClr val="bg1"/>
                  </a:solidFill>
                </a:rPr>
                <a:t>1</a:t>
              </a:r>
              <a:endParaRPr lang="en-US" sz="1200" dirty="0">
                <a:solidFill>
                  <a:schemeClr val="bg1"/>
                </a:solidFill>
              </a:endParaRPr>
            </a:p>
          </p:txBody>
        </p:sp>
        <p:sp>
          <p:nvSpPr>
            <p:cNvPr id="18" name="TextBox 17"/>
            <p:cNvSpPr txBox="1"/>
            <p:nvPr/>
          </p:nvSpPr>
          <p:spPr>
            <a:xfrm>
              <a:off x="2836008" y="2135959"/>
              <a:ext cx="269626" cy="276999"/>
            </a:xfrm>
            <a:prstGeom prst="rect">
              <a:avLst/>
            </a:prstGeom>
            <a:noFill/>
          </p:spPr>
          <p:txBody>
            <a:bodyPr wrap="none" rtlCol="0">
              <a:spAutoFit/>
            </a:bodyPr>
            <a:lstStyle/>
            <a:p>
              <a:pPr algn="ctr"/>
              <a:r>
                <a:rPr lang="en-US" sz="1200" dirty="0" smtClean="0">
                  <a:solidFill>
                    <a:schemeClr val="bg1"/>
                  </a:solidFill>
                </a:rPr>
                <a:t>2</a:t>
              </a:r>
              <a:endParaRPr lang="en-US" sz="1200" dirty="0">
                <a:solidFill>
                  <a:schemeClr val="bg1"/>
                </a:solidFill>
              </a:endParaRPr>
            </a:p>
          </p:txBody>
        </p:sp>
        <p:sp>
          <p:nvSpPr>
            <p:cNvPr id="19" name="TextBox 18"/>
            <p:cNvSpPr txBox="1"/>
            <p:nvPr/>
          </p:nvSpPr>
          <p:spPr>
            <a:xfrm>
              <a:off x="3555142" y="2145484"/>
              <a:ext cx="269626" cy="276999"/>
            </a:xfrm>
            <a:prstGeom prst="rect">
              <a:avLst/>
            </a:prstGeom>
            <a:noFill/>
          </p:spPr>
          <p:txBody>
            <a:bodyPr wrap="none" rtlCol="0">
              <a:spAutoFit/>
            </a:bodyPr>
            <a:lstStyle/>
            <a:p>
              <a:pPr algn="ctr"/>
              <a:r>
                <a:rPr lang="en-US" sz="1200" dirty="0" smtClean="0">
                  <a:solidFill>
                    <a:schemeClr val="bg1"/>
                  </a:solidFill>
                </a:rPr>
                <a:t>3</a:t>
              </a:r>
              <a:endParaRPr lang="en-US" sz="1200" dirty="0">
                <a:solidFill>
                  <a:schemeClr val="bg1"/>
                </a:solidFill>
              </a:endParaRPr>
            </a:p>
          </p:txBody>
        </p:sp>
        <p:sp>
          <p:nvSpPr>
            <p:cNvPr id="20" name="TextBox 19"/>
            <p:cNvSpPr txBox="1"/>
            <p:nvPr/>
          </p:nvSpPr>
          <p:spPr>
            <a:xfrm>
              <a:off x="4283804" y="2133578"/>
              <a:ext cx="269626" cy="276999"/>
            </a:xfrm>
            <a:prstGeom prst="rect">
              <a:avLst/>
            </a:prstGeom>
            <a:noFill/>
          </p:spPr>
          <p:txBody>
            <a:bodyPr wrap="none" rtlCol="0">
              <a:spAutoFit/>
            </a:bodyPr>
            <a:lstStyle/>
            <a:p>
              <a:pPr algn="ctr"/>
              <a:r>
                <a:rPr lang="en-US" sz="1200" dirty="0" smtClean="0">
                  <a:solidFill>
                    <a:schemeClr val="bg1"/>
                  </a:solidFill>
                </a:rPr>
                <a:t>4</a:t>
              </a:r>
              <a:endParaRPr lang="en-US" sz="1200" dirty="0">
                <a:solidFill>
                  <a:schemeClr val="bg1"/>
                </a:solidFill>
              </a:endParaRPr>
            </a:p>
          </p:txBody>
        </p:sp>
        <p:sp>
          <p:nvSpPr>
            <p:cNvPr id="21" name="TextBox 20"/>
            <p:cNvSpPr txBox="1"/>
            <p:nvPr/>
          </p:nvSpPr>
          <p:spPr>
            <a:xfrm>
              <a:off x="4993416" y="2131196"/>
              <a:ext cx="269626" cy="276999"/>
            </a:xfrm>
            <a:prstGeom prst="rect">
              <a:avLst/>
            </a:prstGeom>
            <a:noFill/>
          </p:spPr>
          <p:txBody>
            <a:bodyPr wrap="none" rtlCol="0">
              <a:spAutoFit/>
            </a:bodyPr>
            <a:lstStyle/>
            <a:p>
              <a:pPr algn="ctr"/>
              <a:r>
                <a:rPr lang="en-US" sz="1200" dirty="0" smtClean="0">
                  <a:solidFill>
                    <a:schemeClr val="bg1"/>
                  </a:solidFill>
                </a:rPr>
                <a:t>5</a:t>
              </a:r>
              <a:endParaRPr lang="en-US" sz="1200" dirty="0">
                <a:solidFill>
                  <a:schemeClr val="bg1"/>
                </a:solidFill>
              </a:endParaRPr>
            </a:p>
          </p:txBody>
        </p:sp>
        <p:sp>
          <p:nvSpPr>
            <p:cNvPr id="22" name="TextBox 21"/>
            <p:cNvSpPr txBox="1"/>
            <p:nvPr/>
          </p:nvSpPr>
          <p:spPr>
            <a:xfrm>
              <a:off x="5869719" y="2135957"/>
              <a:ext cx="269626" cy="276999"/>
            </a:xfrm>
            <a:prstGeom prst="rect">
              <a:avLst/>
            </a:prstGeom>
            <a:noFill/>
          </p:spPr>
          <p:txBody>
            <a:bodyPr wrap="none" rtlCol="0">
              <a:spAutoFit/>
            </a:bodyPr>
            <a:lstStyle/>
            <a:p>
              <a:pPr algn="ctr"/>
              <a:r>
                <a:rPr lang="en-US" sz="1200" dirty="0" smtClean="0">
                  <a:solidFill>
                    <a:schemeClr val="bg1"/>
                  </a:solidFill>
                </a:rPr>
                <a:t>1</a:t>
              </a:r>
              <a:endParaRPr lang="en-US" sz="1200" dirty="0">
                <a:solidFill>
                  <a:schemeClr val="bg1"/>
                </a:solidFill>
              </a:endParaRPr>
            </a:p>
          </p:txBody>
        </p:sp>
        <p:sp>
          <p:nvSpPr>
            <p:cNvPr id="23" name="TextBox 22"/>
            <p:cNvSpPr txBox="1"/>
            <p:nvPr/>
          </p:nvSpPr>
          <p:spPr>
            <a:xfrm>
              <a:off x="6615050" y="2135957"/>
              <a:ext cx="269626" cy="276999"/>
            </a:xfrm>
            <a:prstGeom prst="rect">
              <a:avLst/>
            </a:prstGeom>
            <a:noFill/>
          </p:spPr>
          <p:txBody>
            <a:bodyPr wrap="none" rtlCol="0">
              <a:spAutoFit/>
            </a:bodyPr>
            <a:lstStyle/>
            <a:p>
              <a:pPr algn="ctr"/>
              <a:r>
                <a:rPr lang="en-US" sz="1200" dirty="0" smtClean="0">
                  <a:solidFill>
                    <a:schemeClr val="bg1"/>
                  </a:solidFill>
                </a:rPr>
                <a:t>2</a:t>
              </a:r>
              <a:endParaRPr lang="en-US" sz="1200" dirty="0">
                <a:solidFill>
                  <a:schemeClr val="bg1"/>
                </a:solidFill>
              </a:endParaRPr>
            </a:p>
          </p:txBody>
        </p:sp>
        <p:sp>
          <p:nvSpPr>
            <p:cNvPr id="24" name="TextBox 23"/>
            <p:cNvSpPr txBox="1"/>
            <p:nvPr/>
          </p:nvSpPr>
          <p:spPr>
            <a:xfrm>
              <a:off x="7334184" y="2145482"/>
              <a:ext cx="269626" cy="276999"/>
            </a:xfrm>
            <a:prstGeom prst="rect">
              <a:avLst/>
            </a:prstGeom>
            <a:noFill/>
          </p:spPr>
          <p:txBody>
            <a:bodyPr wrap="none" rtlCol="0">
              <a:spAutoFit/>
            </a:bodyPr>
            <a:lstStyle/>
            <a:p>
              <a:pPr algn="ctr"/>
              <a:r>
                <a:rPr lang="en-US" sz="1200" dirty="0" smtClean="0">
                  <a:solidFill>
                    <a:schemeClr val="bg1"/>
                  </a:solidFill>
                </a:rPr>
                <a:t>3</a:t>
              </a:r>
              <a:endParaRPr lang="en-US" sz="1200" dirty="0">
                <a:solidFill>
                  <a:schemeClr val="bg1"/>
                </a:solidFill>
              </a:endParaRPr>
            </a:p>
          </p:txBody>
        </p:sp>
        <p:sp>
          <p:nvSpPr>
            <p:cNvPr id="25" name="TextBox 24"/>
            <p:cNvSpPr txBox="1"/>
            <p:nvPr/>
          </p:nvSpPr>
          <p:spPr>
            <a:xfrm>
              <a:off x="8062846" y="2133576"/>
              <a:ext cx="269626" cy="276999"/>
            </a:xfrm>
            <a:prstGeom prst="rect">
              <a:avLst/>
            </a:prstGeom>
            <a:noFill/>
          </p:spPr>
          <p:txBody>
            <a:bodyPr wrap="none" rtlCol="0">
              <a:spAutoFit/>
            </a:bodyPr>
            <a:lstStyle/>
            <a:p>
              <a:pPr algn="ctr"/>
              <a:r>
                <a:rPr lang="en-US" sz="1200" dirty="0" smtClean="0">
                  <a:solidFill>
                    <a:schemeClr val="bg1"/>
                  </a:solidFill>
                </a:rPr>
                <a:t>4</a:t>
              </a:r>
              <a:endParaRPr lang="en-US" sz="1200" dirty="0">
                <a:solidFill>
                  <a:schemeClr val="bg1"/>
                </a:solidFill>
              </a:endParaRPr>
            </a:p>
          </p:txBody>
        </p:sp>
        <p:sp>
          <p:nvSpPr>
            <p:cNvPr id="26" name="TextBox 25"/>
            <p:cNvSpPr txBox="1"/>
            <p:nvPr/>
          </p:nvSpPr>
          <p:spPr>
            <a:xfrm>
              <a:off x="8772458" y="2131194"/>
              <a:ext cx="269626" cy="276999"/>
            </a:xfrm>
            <a:prstGeom prst="rect">
              <a:avLst/>
            </a:prstGeom>
            <a:noFill/>
          </p:spPr>
          <p:txBody>
            <a:bodyPr wrap="none" rtlCol="0">
              <a:spAutoFit/>
            </a:bodyPr>
            <a:lstStyle/>
            <a:p>
              <a:pPr algn="ctr"/>
              <a:r>
                <a:rPr lang="en-US" sz="1200" dirty="0" smtClean="0">
                  <a:solidFill>
                    <a:schemeClr val="bg1"/>
                  </a:solidFill>
                </a:rPr>
                <a:t>5</a:t>
              </a:r>
              <a:endParaRPr lang="en-US" sz="1200" dirty="0">
                <a:solidFill>
                  <a:schemeClr val="bg1"/>
                </a:solidFill>
              </a:endParaRPr>
            </a:p>
          </p:txBody>
        </p:sp>
        <p:sp>
          <p:nvSpPr>
            <p:cNvPr id="27" name="TextBox 26"/>
            <p:cNvSpPr txBox="1"/>
            <p:nvPr/>
          </p:nvSpPr>
          <p:spPr>
            <a:xfrm>
              <a:off x="126997" y="2518233"/>
              <a:ext cx="1128835" cy="338554"/>
            </a:xfrm>
            <a:prstGeom prst="rect">
              <a:avLst/>
            </a:prstGeom>
            <a:solidFill>
              <a:srgbClr val="2C5A8C"/>
            </a:solidFill>
          </p:spPr>
          <p:txBody>
            <a:bodyPr wrap="none" rtlCol="0">
              <a:spAutoFit/>
            </a:bodyPr>
            <a:lstStyle/>
            <a:p>
              <a:r>
                <a:rPr lang="en-US" sz="1600" b="1" dirty="0" smtClean="0">
                  <a:solidFill>
                    <a:schemeClr val="bg1"/>
                  </a:solidFill>
                  <a:latin typeface="Arial" pitchFamily="34" charset="0"/>
                  <a:cs typeface="Arial" pitchFamily="34" charset="0"/>
                </a:rPr>
                <a:t>READING</a:t>
              </a:r>
              <a:endParaRPr lang="en-US" sz="1600" b="1" dirty="0">
                <a:solidFill>
                  <a:schemeClr val="bg1"/>
                </a:solidFill>
                <a:latin typeface="Arial" pitchFamily="34" charset="0"/>
                <a:cs typeface="Arial" pitchFamily="34" charset="0"/>
              </a:endParaRPr>
            </a:p>
          </p:txBody>
        </p:sp>
        <p:sp>
          <p:nvSpPr>
            <p:cNvPr id="28" name="TextBox 27"/>
            <p:cNvSpPr txBox="1"/>
            <p:nvPr/>
          </p:nvSpPr>
          <p:spPr>
            <a:xfrm>
              <a:off x="126992" y="4761556"/>
              <a:ext cx="763595" cy="338554"/>
            </a:xfrm>
            <a:prstGeom prst="rect">
              <a:avLst/>
            </a:prstGeom>
            <a:solidFill>
              <a:srgbClr val="BD723B"/>
            </a:solidFill>
          </p:spPr>
          <p:txBody>
            <a:bodyPr wrap="square" rtlCol="0">
              <a:spAutoFit/>
            </a:bodyPr>
            <a:lstStyle/>
            <a:p>
              <a:pPr algn="ctr"/>
              <a:r>
                <a:rPr lang="en-US" sz="1600" b="1" dirty="0" smtClean="0">
                  <a:solidFill>
                    <a:schemeClr val="bg1"/>
                  </a:solidFill>
                  <a:latin typeface="Arial" pitchFamily="34" charset="0"/>
                  <a:cs typeface="Arial" pitchFamily="34" charset="0"/>
                </a:rPr>
                <a:t>MATH</a:t>
              </a:r>
              <a:endParaRPr lang="en-US" sz="1600" b="1" dirty="0">
                <a:solidFill>
                  <a:schemeClr val="bg1"/>
                </a:solidFill>
                <a:latin typeface="Arial" pitchFamily="34" charset="0"/>
                <a:cs typeface="Arial" pitchFamily="34" charset="0"/>
              </a:endParaRPr>
            </a:p>
          </p:txBody>
        </p:sp>
        <p:sp>
          <p:nvSpPr>
            <p:cNvPr id="29" name="TextBox 28"/>
            <p:cNvSpPr txBox="1"/>
            <p:nvPr/>
          </p:nvSpPr>
          <p:spPr>
            <a:xfrm>
              <a:off x="1295522" y="2519347"/>
              <a:ext cx="2596352" cy="338554"/>
            </a:xfrm>
            <a:prstGeom prst="rect">
              <a:avLst/>
            </a:prstGeom>
            <a:noFill/>
          </p:spPr>
          <p:txBody>
            <a:bodyPr wrap="none" rtlCol="0">
              <a:spAutoFit/>
            </a:bodyPr>
            <a:lstStyle/>
            <a:p>
              <a:r>
                <a:rPr lang="en-US" sz="1600" b="1" dirty="0" smtClean="0"/>
                <a:t>Grade-Level</a:t>
              </a:r>
              <a:r>
                <a:rPr lang="en-US" sz="1600" dirty="0" smtClean="0"/>
                <a:t> Value-Added</a:t>
              </a:r>
              <a:endParaRPr lang="en-US" sz="1600" dirty="0"/>
            </a:p>
          </p:txBody>
        </p:sp>
        <p:sp>
          <p:nvSpPr>
            <p:cNvPr id="30" name="Rectangle 29"/>
            <p:cNvSpPr/>
            <p:nvPr/>
          </p:nvSpPr>
          <p:spPr>
            <a:xfrm>
              <a:off x="2222345"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949221"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676097"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402973"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129850"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001389"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28265"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455141"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182017"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8908894" y="237607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224731"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951607"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678483"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405359"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132236"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003775"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730651"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7457527"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8184403"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8911280" y="3425420"/>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222350"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949226"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3676102"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402978"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129855"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001394"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728270"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7455146"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8182022"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8908899" y="3918338"/>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5210175" y="2416950"/>
              <a:ext cx="47625" cy="211693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1428750" y="2987657"/>
              <a:ext cx="0" cy="146685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120900" y="2987657"/>
              <a:ext cx="0" cy="1463675"/>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886450" y="2987657"/>
              <a:ext cx="0" cy="146685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1514480" y="3038457"/>
              <a:ext cx="532518" cy="307777"/>
            </a:xfrm>
            <a:prstGeom prst="rect">
              <a:avLst/>
            </a:prstGeom>
            <a:noFill/>
          </p:spPr>
          <p:txBody>
            <a:bodyPr wrap="none" rtlCol="0">
              <a:spAutoFit/>
            </a:bodyPr>
            <a:lstStyle/>
            <a:p>
              <a:pPr algn="ctr"/>
              <a:r>
                <a:rPr lang="en-US" sz="1400" dirty="0" smtClean="0"/>
                <a:t>58.7</a:t>
              </a:r>
              <a:endParaRPr lang="en-US" sz="1400" dirty="0"/>
            </a:p>
          </p:txBody>
        </p:sp>
        <p:sp>
          <p:nvSpPr>
            <p:cNvPr id="65" name="TextBox 64"/>
            <p:cNvSpPr txBox="1"/>
            <p:nvPr/>
          </p:nvSpPr>
          <p:spPr>
            <a:xfrm>
              <a:off x="1517655" y="3527407"/>
              <a:ext cx="532518" cy="307777"/>
            </a:xfrm>
            <a:prstGeom prst="rect">
              <a:avLst/>
            </a:prstGeom>
            <a:noFill/>
          </p:spPr>
          <p:txBody>
            <a:bodyPr wrap="none" rtlCol="0">
              <a:spAutoFit/>
            </a:bodyPr>
            <a:lstStyle/>
            <a:p>
              <a:pPr algn="ctr"/>
              <a:r>
                <a:rPr lang="en-US" sz="1400" dirty="0" smtClean="0"/>
                <a:t>68.3</a:t>
              </a:r>
              <a:endParaRPr lang="en-US" sz="1400" dirty="0"/>
            </a:p>
          </p:txBody>
        </p:sp>
        <p:sp>
          <p:nvSpPr>
            <p:cNvPr id="66" name="TextBox 65"/>
            <p:cNvSpPr txBox="1"/>
            <p:nvPr/>
          </p:nvSpPr>
          <p:spPr>
            <a:xfrm>
              <a:off x="5260975" y="3038457"/>
              <a:ext cx="631904" cy="307777"/>
            </a:xfrm>
            <a:prstGeom prst="rect">
              <a:avLst/>
            </a:prstGeom>
            <a:noFill/>
          </p:spPr>
          <p:txBody>
            <a:bodyPr wrap="none" rtlCol="0">
              <a:spAutoFit/>
            </a:bodyPr>
            <a:lstStyle/>
            <a:p>
              <a:r>
                <a:rPr lang="en-US" sz="1400" dirty="0" smtClean="0"/>
                <a:t>171.9</a:t>
              </a:r>
              <a:endParaRPr lang="en-US" sz="1400" dirty="0"/>
            </a:p>
          </p:txBody>
        </p:sp>
        <p:sp>
          <p:nvSpPr>
            <p:cNvPr id="67" name="TextBox 66"/>
            <p:cNvSpPr txBox="1"/>
            <p:nvPr/>
          </p:nvSpPr>
          <p:spPr>
            <a:xfrm>
              <a:off x="5260975" y="3527407"/>
              <a:ext cx="631904" cy="307777"/>
            </a:xfrm>
            <a:prstGeom prst="rect">
              <a:avLst/>
            </a:prstGeom>
            <a:noFill/>
          </p:spPr>
          <p:txBody>
            <a:bodyPr wrap="none" rtlCol="0">
              <a:spAutoFit/>
            </a:bodyPr>
            <a:lstStyle/>
            <a:p>
              <a:r>
                <a:rPr lang="en-US" sz="1400" dirty="0" smtClean="0"/>
                <a:t>187.5</a:t>
              </a:r>
              <a:endParaRPr lang="en-US" sz="1400" dirty="0"/>
            </a:p>
          </p:txBody>
        </p:sp>
        <p:sp>
          <p:nvSpPr>
            <p:cNvPr id="68" name="Rectangle 67"/>
            <p:cNvSpPr/>
            <p:nvPr/>
          </p:nvSpPr>
          <p:spPr>
            <a:xfrm>
              <a:off x="2219969"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2946845"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3673721"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400597"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5127474"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5999013"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6725889"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7452765"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8179641"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8906518" y="4416059"/>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1509718" y="4029096"/>
              <a:ext cx="532518" cy="307777"/>
            </a:xfrm>
            <a:prstGeom prst="rect">
              <a:avLst/>
            </a:prstGeom>
            <a:noFill/>
          </p:spPr>
          <p:txBody>
            <a:bodyPr wrap="none" rtlCol="0">
              <a:spAutoFit/>
            </a:bodyPr>
            <a:lstStyle/>
            <a:p>
              <a:pPr algn="ctr"/>
              <a:r>
                <a:rPr lang="en-US" sz="1400" dirty="0" smtClean="0"/>
                <a:t>55.9</a:t>
              </a:r>
              <a:endParaRPr lang="en-US" sz="1400" dirty="0"/>
            </a:p>
          </p:txBody>
        </p:sp>
        <p:sp>
          <p:nvSpPr>
            <p:cNvPr id="79" name="TextBox 78"/>
            <p:cNvSpPr txBox="1"/>
            <p:nvPr/>
          </p:nvSpPr>
          <p:spPr>
            <a:xfrm>
              <a:off x="5256213" y="4029096"/>
              <a:ext cx="631904" cy="307777"/>
            </a:xfrm>
            <a:prstGeom prst="rect">
              <a:avLst/>
            </a:prstGeom>
            <a:noFill/>
          </p:spPr>
          <p:txBody>
            <a:bodyPr wrap="none" rtlCol="0">
              <a:spAutoFit/>
            </a:bodyPr>
            <a:lstStyle/>
            <a:p>
              <a:r>
                <a:rPr lang="en-US" sz="1400" dirty="0" smtClean="0"/>
                <a:t>200.1</a:t>
              </a:r>
              <a:endParaRPr lang="en-US" sz="1400" dirty="0"/>
            </a:p>
          </p:txBody>
        </p:sp>
        <p:sp>
          <p:nvSpPr>
            <p:cNvPr id="80" name="Rectangle 79"/>
            <p:cNvSpPr/>
            <p:nvPr/>
          </p:nvSpPr>
          <p:spPr>
            <a:xfrm>
              <a:off x="109539" y="6215049"/>
              <a:ext cx="8882062" cy="4857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114301" y="5224410"/>
              <a:ext cx="8882062" cy="4857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p:cNvSpPr txBox="1"/>
            <p:nvPr/>
          </p:nvSpPr>
          <p:spPr>
            <a:xfrm>
              <a:off x="938298" y="4762502"/>
              <a:ext cx="2596352" cy="338554"/>
            </a:xfrm>
            <a:prstGeom prst="rect">
              <a:avLst/>
            </a:prstGeom>
            <a:noFill/>
          </p:spPr>
          <p:txBody>
            <a:bodyPr wrap="none" rtlCol="0">
              <a:spAutoFit/>
            </a:bodyPr>
            <a:lstStyle/>
            <a:p>
              <a:r>
                <a:rPr lang="en-US" sz="1600" b="1" dirty="0" smtClean="0"/>
                <a:t>Grade-Level</a:t>
              </a:r>
              <a:r>
                <a:rPr lang="en-US" sz="1600" dirty="0" smtClean="0"/>
                <a:t> Value-Added</a:t>
              </a:r>
              <a:endParaRPr lang="en-US" sz="1600" dirty="0"/>
            </a:p>
          </p:txBody>
        </p:sp>
        <p:sp>
          <p:nvSpPr>
            <p:cNvPr id="83" name="Rectangle 82"/>
            <p:cNvSpPr/>
            <p:nvPr/>
          </p:nvSpPr>
          <p:spPr>
            <a:xfrm>
              <a:off x="2219969" y="5668575"/>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2946845" y="5668575"/>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3673721" y="5668575"/>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4400597" y="5668575"/>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5127474" y="5668575"/>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5999013" y="5668575"/>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725889" y="5668575"/>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7452765" y="5668575"/>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8179641" y="5668575"/>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8906518" y="5668575"/>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2217588" y="6161493"/>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2944464" y="6161493"/>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3671340" y="6161493"/>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4398216" y="6161493"/>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5125093" y="6161493"/>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5996632" y="6161493"/>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6723508" y="6161493"/>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7450384" y="6161493"/>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8177260" y="6161493"/>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8904137" y="6161493"/>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p:nvPr/>
          </p:nvCxnSpPr>
          <p:spPr>
            <a:xfrm>
              <a:off x="1423988" y="5230812"/>
              <a:ext cx="0" cy="146685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116138" y="5230812"/>
              <a:ext cx="0" cy="1463675"/>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5881688" y="5230812"/>
              <a:ext cx="0" cy="146685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1509718" y="5281612"/>
              <a:ext cx="532518" cy="307777"/>
            </a:xfrm>
            <a:prstGeom prst="rect">
              <a:avLst/>
            </a:prstGeom>
            <a:noFill/>
          </p:spPr>
          <p:txBody>
            <a:bodyPr wrap="none" rtlCol="0">
              <a:spAutoFit/>
            </a:bodyPr>
            <a:lstStyle/>
            <a:p>
              <a:pPr algn="ctr"/>
              <a:r>
                <a:rPr lang="en-US" sz="1400" dirty="0" smtClean="0"/>
                <a:t>58.7</a:t>
              </a:r>
              <a:endParaRPr lang="en-US" sz="1400" dirty="0"/>
            </a:p>
          </p:txBody>
        </p:sp>
        <p:sp>
          <p:nvSpPr>
            <p:cNvPr id="107" name="TextBox 106"/>
            <p:cNvSpPr txBox="1"/>
            <p:nvPr/>
          </p:nvSpPr>
          <p:spPr>
            <a:xfrm>
              <a:off x="1512893" y="5770562"/>
              <a:ext cx="532518" cy="307777"/>
            </a:xfrm>
            <a:prstGeom prst="rect">
              <a:avLst/>
            </a:prstGeom>
            <a:noFill/>
          </p:spPr>
          <p:txBody>
            <a:bodyPr wrap="none" rtlCol="0">
              <a:spAutoFit/>
            </a:bodyPr>
            <a:lstStyle/>
            <a:p>
              <a:pPr algn="ctr"/>
              <a:r>
                <a:rPr lang="en-US" sz="1400" dirty="0" smtClean="0"/>
                <a:t>68.3</a:t>
              </a:r>
              <a:endParaRPr lang="en-US" sz="1400" dirty="0"/>
            </a:p>
          </p:txBody>
        </p:sp>
        <p:sp>
          <p:nvSpPr>
            <p:cNvPr id="108" name="TextBox 107"/>
            <p:cNvSpPr txBox="1"/>
            <p:nvPr/>
          </p:nvSpPr>
          <p:spPr>
            <a:xfrm>
              <a:off x="5256213" y="5281612"/>
              <a:ext cx="631904" cy="307777"/>
            </a:xfrm>
            <a:prstGeom prst="rect">
              <a:avLst/>
            </a:prstGeom>
            <a:noFill/>
          </p:spPr>
          <p:txBody>
            <a:bodyPr wrap="none" rtlCol="0">
              <a:spAutoFit/>
            </a:bodyPr>
            <a:lstStyle/>
            <a:p>
              <a:r>
                <a:rPr lang="en-US" sz="1400" dirty="0" smtClean="0"/>
                <a:t>171.9</a:t>
              </a:r>
              <a:endParaRPr lang="en-US" sz="1400" dirty="0"/>
            </a:p>
          </p:txBody>
        </p:sp>
        <p:sp>
          <p:nvSpPr>
            <p:cNvPr id="109" name="TextBox 108"/>
            <p:cNvSpPr txBox="1"/>
            <p:nvPr/>
          </p:nvSpPr>
          <p:spPr>
            <a:xfrm>
              <a:off x="5256213" y="5770562"/>
              <a:ext cx="631904" cy="307777"/>
            </a:xfrm>
            <a:prstGeom prst="rect">
              <a:avLst/>
            </a:prstGeom>
            <a:noFill/>
          </p:spPr>
          <p:txBody>
            <a:bodyPr wrap="none" rtlCol="0">
              <a:spAutoFit/>
            </a:bodyPr>
            <a:lstStyle/>
            <a:p>
              <a:r>
                <a:rPr lang="en-US" sz="1400" dirty="0" smtClean="0"/>
                <a:t>187.5</a:t>
              </a:r>
              <a:endParaRPr lang="en-US" sz="1400" dirty="0"/>
            </a:p>
          </p:txBody>
        </p:sp>
        <p:sp>
          <p:nvSpPr>
            <p:cNvPr id="110" name="Rectangle 109"/>
            <p:cNvSpPr/>
            <p:nvPr/>
          </p:nvSpPr>
          <p:spPr>
            <a:xfrm>
              <a:off x="2215207" y="6659214"/>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2942083" y="6659214"/>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3668959" y="6659214"/>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4395835" y="6659214"/>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5122712" y="6659214"/>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5994251" y="6659214"/>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6721127" y="6659214"/>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7448003" y="6659214"/>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8174879" y="6659214"/>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8901756" y="6659214"/>
              <a:ext cx="18288" cy="109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p:cNvSpPr txBox="1"/>
            <p:nvPr/>
          </p:nvSpPr>
          <p:spPr>
            <a:xfrm>
              <a:off x="1504956" y="6272251"/>
              <a:ext cx="532518" cy="307777"/>
            </a:xfrm>
            <a:prstGeom prst="rect">
              <a:avLst/>
            </a:prstGeom>
            <a:noFill/>
          </p:spPr>
          <p:txBody>
            <a:bodyPr wrap="none" rtlCol="0">
              <a:spAutoFit/>
            </a:bodyPr>
            <a:lstStyle/>
            <a:p>
              <a:pPr algn="ctr"/>
              <a:r>
                <a:rPr lang="en-US" sz="1400" dirty="0" smtClean="0"/>
                <a:t>55.9</a:t>
              </a:r>
              <a:endParaRPr lang="en-US" sz="1400" dirty="0"/>
            </a:p>
          </p:txBody>
        </p:sp>
        <p:sp>
          <p:nvSpPr>
            <p:cNvPr id="121" name="TextBox 120"/>
            <p:cNvSpPr txBox="1"/>
            <p:nvPr/>
          </p:nvSpPr>
          <p:spPr>
            <a:xfrm>
              <a:off x="5251451" y="6272251"/>
              <a:ext cx="631904" cy="307777"/>
            </a:xfrm>
            <a:prstGeom prst="rect">
              <a:avLst/>
            </a:prstGeom>
            <a:noFill/>
          </p:spPr>
          <p:txBody>
            <a:bodyPr wrap="none" rtlCol="0">
              <a:spAutoFit/>
            </a:bodyPr>
            <a:lstStyle/>
            <a:p>
              <a:r>
                <a:rPr lang="en-US" sz="1400" dirty="0" smtClean="0"/>
                <a:t>200.1</a:t>
              </a:r>
              <a:endParaRPr lang="en-US" sz="1400" dirty="0"/>
            </a:p>
          </p:txBody>
        </p:sp>
        <p:sp>
          <p:nvSpPr>
            <p:cNvPr id="122" name="Rectangle 121"/>
            <p:cNvSpPr/>
            <p:nvPr/>
          </p:nvSpPr>
          <p:spPr>
            <a:xfrm>
              <a:off x="5210175" y="4691064"/>
              <a:ext cx="50006" cy="20954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3" name="Straight Connector 122"/>
            <p:cNvCxnSpPr/>
            <p:nvPr/>
          </p:nvCxnSpPr>
          <p:spPr>
            <a:xfrm>
              <a:off x="114300" y="4600575"/>
              <a:ext cx="8882063"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178"/>
          <p:cNvGrpSpPr/>
          <p:nvPr/>
        </p:nvGrpSpPr>
        <p:grpSpPr>
          <a:xfrm>
            <a:off x="3236758" y="3496471"/>
            <a:ext cx="1243012" cy="463821"/>
            <a:chOff x="3300415" y="3496471"/>
            <a:chExt cx="1243012" cy="463821"/>
          </a:xfrm>
        </p:grpSpPr>
        <p:sp>
          <p:nvSpPr>
            <p:cNvPr id="125" name="Teardrop 124"/>
            <p:cNvSpPr/>
            <p:nvPr/>
          </p:nvSpPr>
          <p:spPr>
            <a:xfrm rot="8100000">
              <a:off x="3781098" y="3496471"/>
              <a:ext cx="362282" cy="370418"/>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6" name="Straight Connector 125"/>
            <p:cNvCxnSpPr/>
            <p:nvPr/>
          </p:nvCxnSpPr>
          <p:spPr>
            <a:xfrm>
              <a:off x="3300415" y="3960292"/>
              <a:ext cx="124301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3727587" y="3505182"/>
              <a:ext cx="470000" cy="338554"/>
            </a:xfrm>
            <a:prstGeom prst="rect">
              <a:avLst/>
            </a:prstGeom>
            <a:noFill/>
          </p:spPr>
          <p:txBody>
            <a:bodyPr wrap="none" rtlCol="0">
              <a:spAutoFit/>
            </a:bodyPr>
            <a:lstStyle/>
            <a:p>
              <a:r>
                <a:rPr lang="en-US" sz="1600" b="1" dirty="0" smtClean="0"/>
                <a:t>3.3</a:t>
              </a:r>
              <a:endParaRPr lang="en-US" sz="1600" b="1" dirty="0"/>
            </a:p>
          </p:txBody>
        </p:sp>
      </p:grpSp>
      <p:grpSp>
        <p:nvGrpSpPr>
          <p:cNvPr id="6" name="Group 175"/>
          <p:cNvGrpSpPr/>
          <p:nvPr/>
        </p:nvGrpSpPr>
        <p:grpSpPr>
          <a:xfrm>
            <a:off x="2312965" y="3004346"/>
            <a:ext cx="1465256" cy="460646"/>
            <a:chOff x="2312965" y="3004346"/>
            <a:chExt cx="1465256" cy="460646"/>
          </a:xfrm>
        </p:grpSpPr>
        <p:cxnSp>
          <p:nvCxnSpPr>
            <p:cNvPr id="133" name="Straight Connector 132"/>
            <p:cNvCxnSpPr/>
            <p:nvPr/>
          </p:nvCxnSpPr>
          <p:spPr>
            <a:xfrm>
              <a:off x="2312965" y="3464992"/>
              <a:ext cx="146525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ardrop 133"/>
            <p:cNvSpPr/>
            <p:nvPr/>
          </p:nvSpPr>
          <p:spPr>
            <a:xfrm rot="8100000">
              <a:off x="2876057" y="3004346"/>
              <a:ext cx="362282" cy="370418"/>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extBox 134"/>
            <p:cNvSpPr txBox="1"/>
            <p:nvPr/>
          </p:nvSpPr>
          <p:spPr>
            <a:xfrm>
              <a:off x="2822546" y="3013057"/>
              <a:ext cx="470000" cy="338554"/>
            </a:xfrm>
            <a:prstGeom prst="rect">
              <a:avLst/>
            </a:prstGeom>
            <a:noFill/>
          </p:spPr>
          <p:txBody>
            <a:bodyPr wrap="none" rtlCol="0">
              <a:spAutoFit/>
            </a:bodyPr>
            <a:lstStyle/>
            <a:p>
              <a:r>
                <a:rPr lang="en-US" sz="1600" b="1" dirty="0" smtClean="0"/>
                <a:t>2.1</a:t>
              </a:r>
              <a:endParaRPr lang="en-US" sz="1600" b="1" dirty="0"/>
            </a:p>
          </p:txBody>
        </p:sp>
      </p:grpSp>
      <p:grpSp>
        <p:nvGrpSpPr>
          <p:cNvPr id="124" name="Group 179"/>
          <p:cNvGrpSpPr/>
          <p:nvPr/>
        </p:nvGrpSpPr>
        <p:grpSpPr>
          <a:xfrm>
            <a:off x="2652713" y="3994985"/>
            <a:ext cx="1411289" cy="460646"/>
            <a:chOff x="2652713" y="3994985"/>
            <a:chExt cx="1411289" cy="460646"/>
          </a:xfrm>
        </p:grpSpPr>
        <p:cxnSp>
          <p:nvCxnSpPr>
            <p:cNvPr id="141" name="Straight Connector 140"/>
            <p:cNvCxnSpPr/>
            <p:nvPr/>
          </p:nvCxnSpPr>
          <p:spPr>
            <a:xfrm>
              <a:off x="2652713" y="4455631"/>
              <a:ext cx="1411289"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Teardrop 141"/>
            <p:cNvSpPr/>
            <p:nvPr/>
          </p:nvSpPr>
          <p:spPr>
            <a:xfrm rot="8100000">
              <a:off x="3161838" y="3994985"/>
              <a:ext cx="362282" cy="370418"/>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TextBox 142"/>
            <p:cNvSpPr txBox="1"/>
            <p:nvPr/>
          </p:nvSpPr>
          <p:spPr>
            <a:xfrm>
              <a:off x="3108327" y="4003696"/>
              <a:ext cx="470000" cy="338554"/>
            </a:xfrm>
            <a:prstGeom prst="rect">
              <a:avLst/>
            </a:prstGeom>
            <a:noFill/>
          </p:spPr>
          <p:txBody>
            <a:bodyPr wrap="none" rtlCol="0">
              <a:spAutoFit/>
            </a:bodyPr>
            <a:lstStyle/>
            <a:p>
              <a:r>
                <a:rPr lang="en-US" sz="1600" b="1" dirty="0" smtClean="0"/>
                <a:t>2.6</a:t>
              </a:r>
              <a:endParaRPr lang="en-US" sz="1600" b="1" dirty="0"/>
            </a:p>
          </p:txBody>
        </p:sp>
      </p:grpSp>
      <p:sp>
        <p:nvSpPr>
          <p:cNvPr id="148" name="TextBox 147"/>
          <p:cNvSpPr txBox="1"/>
          <p:nvPr/>
        </p:nvSpPr>
        <p:spPr>
          <a:xfrm>
            <a:off x="161924" y="3047984"/>
            <a:ext cx="926857" cy="338554"/>
          </a:xfrm>
          <a:prstGeom prst="rect">
            <a:avLst/>
          </a:prstGeom>
          <a:noFill/>
        </p:spPr>
        <p:txBody>
          <a:bodyPr wrap="none" rtlCol="0">
            <a:spAutoFit/>
          </a:bodyPr>
          <a:lstStyle/>
          <a:p>
            <a:r>
              <a:rPr lang="en-US" sz="1600" dirty="0" smtClean="0"/>
              <a:t>Grade 3</a:t>
            </a:r>
            <a:endParaRPr lang="en-US" sz="1600" dirty="0"/>
          </a:p>
        </p:txBody>
      </p:sp>
      <p:sp>
        <p:nvSpPr>
          <p:cNvPr id="149" name="TextBox 148"/>
          <p:cNvSpPr txBox="1"/>
          <p:nvPr/>
        </p:nvSpPr>
        <p:spPr>
          <a:xfrm>
            <a:off x="161924" y="3548047"/>
            <a:ext cx="926857" cy="338554"/>
          </a:xfrm>
          <a:prstGeom prst="rect">
            <a:avLst/>
          </a:prstGeom>
          <a:noFill/>
        </p:spPr>
        <p:txBody>
          <a:bodyPr wrap="none" rtlCol="0">
            <a:spAutoFit/>
          </a:bodyPr>
          <a:lstStyle/>
          <a:p>
            <a:r>
              <a:rPr lang="en-US" sz="1600" dirty="0" smtClean="0"/>
              <a:t>Grade 4</a:t>
            </a:r>
            <a:endParaRPr lang="en-US" sz="1600" dirty="0"/>
          </a:p>
        </p:txBody>
      </p:sp>
      <p:sp>
        <p:nvSpPr>
          <p:cNvPr id="150" name="TextBox 149"/>
          <p:cNvSpPr txBox="1"/>
          <p:nvPr/>
        </p:nvSpPr>
        <p:spPr>
          <a:xfrm>
            <a:off x="161924" y="4048109"/>
            <a:ext cx="926857" cy="338554"/>
          </a:xfrm>
          <a:prstGeom prst="rect">
            <a:avLst/>
          </a:prstGeom>
          <a:noFill/>
        </p:spPr>
        <p:txBody>
          <a:bodyPr wrap="none" rtlCol="0">
            <a:spAutoFit/>
          </a:bodyPr>
          <a:lstStyle/>
          <a:p>
            <a:r>
              <a:rPr lang="en-US" sz="1600" dirty="0" smtClean="0"/>
              <a:t>Grade 5</a:t>
            </a:r>
            <a:endParaRPr lang="en-US" sz="1600" dirty="0"/>
          </a:p>
        </p:txBody>
      </p:sp>
      <p:grpSp>
        <p:nvGrpSpPr>
          <p:cNvPr id="128" name="Group 181"/>
          <p:cNvGrpSpPr/>
          <p:nvPr/>
        </p:nvGrpSpPr>
        <p:grpSpPr>
          <a:xfrm>
            <a:off x="2235201" y="5739626"/>
            <a:ext cx="901700" cy="463821"/>
            <a:chOff x="2235201" y="5739626"/>
            <a:chExt cx="901700" cy="463821"/>
          </a:xfrm>
        </p:grpSpPr>
        <p:sp>
          <p:nvSpPr>
            <p:cNvPr id="152" name="Teardrop 151"/>
            <p:cNvSpPr/>
            <p:nvPr/>
          </p:nvSpPr>
          <p:spPr>
            <a:xfrm rot="8100000">
              <a:off x="2471274" y="5739626"/>
              <a:ext cx="362282" cy="370418"/>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3" name="Straight Connector 152"/>
            <p:cNvCxnSpPr/>
            <p:nvPr/>
          </p:nvCxnSpPr>
          <p:spPr>
            <a:xfrm>
              <a:off x="2235201" y="6203447"/>
              <a:ext cx="9017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2417763" y="5748337"/>
              <a:ext cx="470000" cy="338554"/>
            </a:xfrm>
            <a:prstGeom prst="rect">
              <a:avLst/>
            </a:prstGeom>
            <a:noFill/>
          </p:spPr>
          <p:txBody>
            <a:bodyPr wrap="none" rtlCol="0">
              <a:spAutoFit/>
            </a:bodyPr>
            <a:lstStyle/>
            <a:p>
              <a:r>
                <a:rPr lang="en-US" sz="1600" b="1" dirty="0" smtClean="0"/>
                <a:t>1.6</a:t>
              </a:r>
              <a:endParaRPr lang="en-US" sz="1600" b="1" dirty="0"/>
            </a:p>
          </p:txBody>
        </p:sp>
      </p:grpSp>
      <p:grpSp>
        <p:nvGrpSpPr>
          <p:cNvPr id="129" name="Group 187"/>
          <p:cNvGrpSpPr/>
          <p:nvPr/>
        </p:nvGrpSpPr>
        <p:grpSpPr>
          <a:xfrm>
            <a:off x="6226191" y="5736451"/>
            <a:ext cx="731829" cy="463821"/>
            <a:chOff x="6226191" y="5736451"/>
            <a:chExt cx="731829" cy="463821"/>
          </a:xfrm>
        </p:grpSpPr>
        <p:cxnSp>
          <p:nvCxnSpPr>
            <p:cNvPr id="156" name="Straight Connector 155"/>
            <p:cNvCxnSpPr/>
            <p:nvPr/>
          </p:nvCxnSpPr>
          <p:spPr>
            <a:xfrm>
              <a:off x="6226191" y="6200272"/>
              <a:ext cx="731829"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Teardrop 156"/>
            <p:cNvSpPr/>
            <p:nvPr/>
          </p:nvSpPr>
          <p:spPr>
            <a:xfrm rot="8100000">
              <a:off x="6414632" y="5736451"/>
              <a:ext cx="362282" cy="370418"/>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TextBox 157"/>
            <p:cNvSpPr txBox="1"/>
            <p:nvPr/>
          </p:nvSpPr>
          <p:spPr>
            <a:xfrm>
              <a:off x="6361121" y="5745162"/>
              <a:ext cx="470000" cy="338554"/>
            </a:xfrm>
            <a:prstGeom prst="rect">
              <a:avLst/>
            </a:prstGeom>
            <a:noFill/>
          </p:spPr>
          <p:txBody>
            <a:bodyPr wrap="none" rtlCol="0">
              <a:spAutoFit/>
            </a:bodyPr>
            <a:lstStyle/>
            <a:p>
              <a:r>
                <a:rPr lang="en-US" sz="1600" b="1" dirty="0" smtClean="0"/>
                <a:t>1.8</a:t>
              </a:r>
              <a:endParaRPr lang="en-US" sz="1600" b="1" dirty="0"/>
            </a:p>
          </p:txBody>
        </p:sp>
      </p:grpSp>
      <p:grpSp>
        <p:nvGrpSpPr>
          <p:cNvPr id="130" name="Group 180"/>
          <p:cNvGrpSpPr/>
          <p:nvPr/>
        </p:nvGrpSpPr>
        <p:grpSpPr>
          <a:xfrm>
            <a:off x="2098571" y="5247501"/>
            <a:ext cx="773217" cy="460646"/>
            <a:chOff x="2098571" y="5247501"/>
            <a:chExt cx="773217" cy="460646"/>
          </a:xfrm>
        </p:grpSpPr>
        <p:cxnSp>
          <p:nvCxnSpPr>
            <p:cNvPr id="160" name="Straight Connector 159"/>
            <p:cNvCxnSpPr/>
            <p:nvPr/>
          </p:nvCxnSpPr>
          <p:spPr>
            <a:xfrm>
              <a:off x="2233606" y="5708147"/>
              <a:ext cx="63818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Teardrop 160"/>
            <p:cNvSpPr/>
            <p:nvPr/>
          </p:nvSpPr>
          <p:spPr>
            <a:xfrm rot="8100000">
              <a:off x="2152082" y="5247501"/>
              <a:ext cx="362282" cy="370418"/>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TextBox 161"/>
            <p:cNvSpPr txBox="1"/>
            <p:nvPr/>
          </p:nvSpPr>
          <p:spPr>
            <a:xfrm>
              <a:off x="2098571" y="5256212"/>
              <a:ext cx="470000" cy="338554"/>
            </a:xfrm>
            <a:prstGeom prst="rect">
              <a:avLst/>
            </a:prstGeom>
            <a:noFill/>
          </p:spPr>
          <p:txBody>
            <a:bodyPr wrap="none" rtlCol="0">
              <a:spAutoFit/>
            </a:bodyPr>
            <a:lstStyle/>
            <a:p>
              <a:r>
                <a:rPr lang="en-US" sz="1600" b="1" dirty="0" smtClean="0"/>
                <a:t>1.1</a:t>
              </a:r>
              <a:endParaRPr lang="en-US" sz="1600" b="1" dirty="0"/>
            </a:p>
          </p:txBody>
        </p:sp>
      </p:grpSp>
      <p:grpSp>
        <p:nvGrpSpPr>
          <p:cNvPr id="131" name="Group 186"/>
          <p:cNvGrpSpPr/>
          <p:nvPr/>
        </p:nvGrpSpPr>
        <p:grpSpPr>
          <a:xfrm>
            <a:off x="5708529" y="5244326"/>
            <a:ext cx="765963" cy="466996"/>
            <a:chOff x="5708529" y="5244326"/>
            <a:chExt cx="765963" cy="466996"/>
          </a:xfrm>
        </p:grpSpPr>
        <p:cxnSp>
          <p:nvCxnSpPr>
            <p:cNvPr id="164" name="Straight Connector 163"/>
            <p:cNvCxnSpPr/>
            <p:nvPr/>
          </p:nvCxnSpPr>
          <p:spPr>
            <a:xfrm>
              <a:off x="6012651" y="5711322"/>
              <a:ext cx="46184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65" name="Teardrop 164"/>
            <p:cNvSpPr/>
            <p:nvPr/>
          </p:nvSpPr>
          <p:spPr>
            <a:xfrm rot="8100000">
              <a:off x="5762040" y="5244326"/>
              <a:ext cx="362282" cy="370418"/>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TextBox 165"/>
            <p:cNvSpPr txBox="1"/>
            <p:nvPr/>
          </p:nvSpPr>
          <p:spPr>
            <a:xfrm>
              <a:off x="5708529" y="5253037"/>
              <a:ext cx="470000" cy="338554"/>
            </a:xfrm>
            <a:prstGeom prst="rect">
              <a:avLst/>
            </a:prstGeom>
            <a:noFill/>
          </p:spPr>
          <p:txBody>
            <a:bodyPr wrap="none" rtlCol="0">
              <a:spAutoFit/>
            </a:bodyPr>
            <a:lstStyle/>
            <a:p>
              <a:r>
                <a:rPr lang="en-US" sz="1600" b="1" dirty="0" smtClean="0"/>
                <a:t>0.7</a:t>
              </a:r>
              <a:endParaRPr lang="en-US" sz="1600" b="1" dirty="0"/>
            </a:p>
          </p:txBody>
        </p:sp>
      </p:grpSp>
      <p:grpSp>
        <p:nvGrpSpPr>
          <p:cNvPr id="132" name="Group 182"/>
          <p:cNvGrpSpPr/>
          <p:nvPr/>
        </p:nvGrpSpPr>
        <p:grpSpPr>
          <a:xfrm>
            <a:off x="3712369" y="6238140"/>
            <a:ext cx="1178719" cy="460646"/>
            <a:chOff x="3712369" y="6238140"/>
            <a:chExt cx="1178719" cy="460646"/>
          </a:xfrm>
        </p:grpSpPr>
        <p:cxnSp>
          <p:nvCxnSpPr>
            <p:cNvPr id="168" name="Straight Connector 167"/>
            <p:cNvCxnSpPr/>
            <p:nvPr/>
          </p:nvCxnSpPr>
          <p:spPr>
            <a:xfrm>
              <a:off x="3712369" y="6698786"/>
              <a:ext cx="1178719"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Teardrop 168"/>
            <p:cNvSpPr/>
            <p:nvPr/>
          </p:nvSpPr>
          <p:spPr>
            <a:xfrm rot="8100000">
              <a:off x="4071572" y="6238140"/>
              <a:ext cx="362282" cy="370418"/>
            </a:xfrm>
            <a:prstGeom prst="teardrop">
              <a:avLst/>
            </a:prstGeom>
            <a:solidFill>
              <a:srgbClr val="70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TextBox 169"/>
            <p:cNvSpPr txBox="1"/>
            <p:nvPr/>
          </p:nvSpPr>
          <p:spPr>
            <a:xfrm>
              <a:off x="4018061" y="6246851"/>
              <a:ext cx="470000" cy="338554"/>
            </a:xfrm>
            <a:prstGeom prst="rect">
              <a:avLst/>
            </a:prstGeom>
            <a:noFill/>
          </p:spPr>
          <p:txBody>
            <a:bodyPr wrap="none" rtlCol="0">
              <a:spAutoFit/>
            </a:bodyPr>
            <a:lstStyle/>
            <a:p>
              <a:r>
                <a:rPr lang="en-US" sz="1600" b="1" dirty="0" smtClean="0"/>
                <a:t>3.8</a:t>
              </a:r>
              <a:endParaRPr lang="en-US" sz="1600" b="1" dirty="0"/>
            </a:p>
          </p:txBody>
        </p:sp>
      </p:grpSp>
      <p:grpSp>
        <p:nvGrpSpPr>
          <p:cNvPr id="136" name="Group 188"/>
          <p:cNvGrpSpPr/>
          <p:nvPr/>
        </p:nvGrpSpPr>
        <p:grpSpPr>
          <a:xfrm>
            <a:off x="7891670" y="6234965"/>
            <a:ext cx="805069" cy="466996"/>
            <a:chOff x="7879988" y="6234965"/>
            <a:chExt cx="805069" cy="466996"/>
          </a:xfrm>
        </p:grpSpPr>
        <p:cxnSp>
          <p:nvCxnSpPr>
            <p:cNvPr id="172" name="Straight Connector 171"/>
            <p:cNvCxnSpPr/>
            <p:nvPr/>
          </p:nvCxnSpPr>
          <p:spPr>
            <a:xfrm>
              <a:off x="7879988" y="6701961"/>
              <a:ext cx="805069"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3" name="Teardrop 172"/>
            <p:cNvSpPr/>
            <p:nvPr/>
          </p:nvSpPr>
          <p:spPr>
            <a:xfrm rot="8100000">
              <a:off x="8091148" y="6234965"/>
              <a:ext cx="362282" cy="370418"/>
            </a:xfrm>
            <a:prstGeom prst="teardrop">
              <a:avLst/>
            </a:prstGeom>
            <a:solidFill>
              <a:srgbClr val="70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TextBox 173"/>
            <p:cNvSpPr txBox="1"/>
            <p:nvPr/>
          </p:nvSpPr>
          <p:spPr>
            <a:xfrm>
              <a:off x="8037637" y="6243676"/>
              <a:ext cx="470000" cy="338554"/>
            </a:xfrm>
            <a:prstGeom prst="rect">
              <a:avLst/>
            </a:prstGeom>
            <a:noFill/>
          </p:spPr>
          <p:txBody>
            <a:bodyPr wrap="none" rtlCol="0">
              <a:spAutoFit/>
            </a:bodyPr>
            <a:lstStyle/>
            <a:p>
              <a:r>
                <a:rPr lang="en-US" sz="1600" b="1" dirty="0" smtClean="0"/>
                <a:t>4.1</a:t>
              </a:r>
              <a:endParaRPr lang="en-US" sz="1600" b="1" dirty="0"/>
            </a:p>
          </p:txBody>
        </p:sp>
      </p:grpSp>
      <p:sp>
        <p:nvSpPr>
          <p:cNvPr id="175" name="TextBox 174"/>
          <p:cNvSpPr txBox="1"/>
          <p:nvPr/>
        </p:nvSpPr>
        <p:spPr>
          <a:xfrm>
            <a:off x="157162" y="5291139"/>
            <a:ext cx="926857" cy="338554"/>
          </a:xfrm>
          <a:prstGeom prst="rect">
            <a:avLst/>
          </a:prstGeom>
          <a:noFill/>
        </p:spPr>
        <p:txBody>
          <a:bodyPr wrap="none" rtlCol="0">
            <a:spAutoFit/>
          </a:bodyPr>
          <a:lstStyle/>
          <a:p>
            <a:r>
              <a:rPr lang="en-US" sz="1600" dirty="0" smtClean="0"/>
              <a:t>Grade 3</a:t>
            </a:r>
            <a:endParaRPr lang="en-US" sz="1600" dirty="0"/>
          </a:p>
        </p:txBody>
      </p:sp>
      <p:sp>
        <p:nvSpPr>
          <p:cNvPr id="176" name="TextBox 175"/>
          <p:cNvSpPr txBox="1"/>
          <p:nvPr/>
        </p:nvSpPr>
        <p:spPr>
          <a:xfrm>
            <a:off x="157162" y="5791202"/>
            <a:ext cx="926857" cy="338554"/>
          </a:xfrm>
          <a:prstGeom prst="rect">
            <a:avLst/>
          </a:prstGeom>
          <a:noFill/>
        </p:spPr>
        <p:txBody>
          <a:bodyPr wrap="none" rtlCol="0">
            <a:spAutoFit/>
          </a:bodyPr>
          <a:lstStyle/>
          <a:p>
            <a:r>
              <a:rPr lang="en-US" sz="1600" dirty="0" smtClean="0"/>
              <a:t>Grade 4</a:t>
            </a:r>
            <a:endParaRPr lang="en-US" sz="1600" dirty="0"/>
          </a:p>
        </p:txBody>
      </p:sp>
      <p:sp>
        <p:nvSpPr>
          <p:cNvPr id="177" name="TextBox 176"/>
          <p:cNvSpPr txBox="1"/>
          <p:nvPr/>
        </p:nvSpPr>
        <p:spPr>
          <a:xfrm>
            <a:off x="157162" y="6291264"/>
            <a:ext cx="926857" cy="338554"/>
          </a:xfrm>
          <a:prstGeom prst="rect">
            <a:avLst/>
          </a:prstGeom>
          <a:noFill/>
        </p:spPr>
        <p:txBody>
          <a:bodyPr wrap="none" rtlCol="0">
            <a:spAutoFit/>
          </a:bodyPr>
          <a:lstStyle/>
          <a:p>
            <a:r>
              <a:rPr lang="en-US" sz="1600" dirty="0" smtClean="0"/>
              <a:t>Grade 5</a:t>
            </a:r>
            <a:endParaRPr lang="en-US" sz="1600" dirty="0"/>
          </a:p>
        </p:txBody>
      </p:sp>
      <p:grpSp>
        <p:nvGrpSpPr>
          <p:cNvPr id="137" name="Group 184"/>
          <p:cNvGrpSpPr/>
          <p:nvPr/>
        </p:nvGrpSpPr>
        <p:grpSpPr>
          <a:xfrm>
            <a:off x="7829552" y="3493296"/>
            <a:ext cx="1081088" cy="463821"/>
            <a:chOff x="7829552" y="3493296"/>
            <a:chExt cx="1081088" cy="463821"/>
          </a:xfrm>
        </p:grpSpPr>
        <p:cxnSp>
          <p:nvCxnSpPr>
            <p:cNvPr id="195" name="Straight Connector 194"/>
            <p:cNvCxnSpPr/>
            <p:nvPr/>
          </p:nvCxnSpPr>
          <p:spPr>
            <a:xfrm>
              <a:off x="7829552" y="3957117"/>
              <a:ext cx="108108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96" name="Teardrop 195"/>
            <p:cNvSpPr/>
            <p:nvPr/>
          </p:nvSpPr>
          <p:spPr>
            <a:xfrm rot="8100000">
              <a:off x="8291253" y="3493296"/>
              <a:ext cx="362282" cy="370418"/>
            </a:xfrm>
            <a:prstGeom prst="teardrop">
              <a:avLst/>
            </a:prstGeom>
            <a:solidFill>
              <a:srgbClr val="70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TextBox 196"/>
            <p:cNvSpPr txBox="1"/>
            <p:nvPr/>
          </p:nvSpPr>
          <p:spPr>
            <a:xfrm>
              <a:off x="8237742" y="3502007"/>
              <a:ext cx="470000" cy="338554"/>
            </a:xfrm>
            <a:prstGeom prst="rect">
              <a:avLst/>
            </a:prstGeom>
            <a:noFill/>
          </p:spPr>
          <p:txBody>
            <a:bodyPr wrap="none" rtlCol="0">
              <a:spAutoFit/>
            </a:bodyPr>
            <a:lstStyle/>
            <a:p>
              <a:r>
                <a:rPr lang="en-US" sz="1600" b="1" dirty="0" smtClean="0"/>
                <a:t>4.3</a:t>
              </a:r>
              <a:endParaRPr lang="en-US" sz="1600" b="1" dirty="0"/>
            </a:p>
          </p:txBody>
        </p:sp>
      </p:grpSp>
      <p:grpSp>
        <p:nvGrpSpPr>
          <p:cNvPr id="138" name="Group 183"/>
          <p:cNvGrpSpPr/>
          <p:nvPr/>
        </p:nvGrpSpPr>
        <p:grpSpPr>
          <a:xfrm>
            <a:off x="6057900" y="3001171"/>
            <a:ext cx="1166764" cy="466996"/>
            <a:chOff x="6057900" y="3001171"/>
            <a:chExt cx="1166764" cy="466996"/>
          </a:xfrm>
        </p:grpSpPr>
        <p:cxnSp>
          <p:nvCxnSpPr>
            <p:cNvPr id="199" name="Straight Connector 198"/>
            <p:cNvCxnSpPr/>
            <p:nvPr/>
          </p:nvCxnSpPr>
          <p:spPr>
            <a:xfrm>
              <a:off x="6057900" y="3468167"/>
              <a:ext cx="116676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00" name="Teardrop 199"/>
            <p:cNvSpPr/>
            <p:nvPr/>
          </p:nvSpPr>
          <p:spPr>
            <a:xfrm rot="8100000">
              <a:off x="6462200" y="3001171"/>
              <a:ext cx="362282" cy="370418"/>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TextBox 200"/>
            <p:cNvSpPr txBox="1"/>
            <p:nvPr/>
          </p:nvSpPr>
          <p:spPr>
            <a:xfrm>
              <a:off x="6408689" y="3009882"/>
              <a:ext cx="470000" cy="338554"/>
            </a:xfrm>
            <a:prstGeom prst="rect">
              <a:avLst/>
            </a:prstGeom>
            <a:noFill/>
          </p:spPr>
          <p:txBody>
            <a:bodyPr wrap="none" rtlCol="0">
              <a:spAutoFit/>
            </a:bodyPr>
            <a:lstStyle/>
            <a:p>
              <a:r>
                <a:rPr lang="en-US" sz="1600" b="1" dirty="0" smtClean="0"/>
                <a:t>1.9</a:t>
              </a:r>
              <a:endParaRPr lang="en-US" sz="1600" b="1" dirty="0"/>
            </a:p>
          </p:txBody>
        </p:sp>
      </p:grpSp>
      <p:grpSp>
        <p:nvGrpSpPr>
          <p:cNvPr id="139" name="Group 185"/>
          <p:cNvGrpSpPr/>
          <p:nvPr/>
        </p:nvGrpSpPr>
        <p:grpSpPr>
          <a:xfrm>
            <a:off x="6253164" y="3991810"/>
            <a:ext cx="1109663" cy="466996"/>
            <a:chOff x="6253164" y="3991810"/>
            <a:chExt cx="1109663" cy="466996"/>
          </a:xfrm>
        </p:grpSpPr>
        <p:cxnSp>
          <p:nvCxnSpPr>
            <p:cNvPr id="203" name="Straight Connector 202"/>
            <p:cNvCxnSpPr/>
            <p:nvPr/>
          </p:nvCxnSpPr>
          <p:spPr>
            <a:xfrm>
              <a:off x="6253164" y="4458806"/>
              <a:ext cx="1109663"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04" name="Teardrop 203"/>
            <p:cNvSpPr/>
            <p:nvPr/>
          </p:nvSpPr>
          <p:spPr>
            <a:xfrm rot="8100000">
              <a:off x="6657484" y="3991810"/>
              <a:ext cx="362282" cy="370418"/>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TextBox 204"/>
            <p:cNvSpPr txBox="1"/>
            <p:nvPr/>
          </p:nvSpPr>
          <p:spPr>
            <a:xfrm>
              <a:off x="6603973" y="4000521"/>
              <a:ext cx="470000" cy="338554"/>
            </a:xfrm>
            <a:prstGeom prst="rect">
              <a:avLst/>
            </a:prstGeom>
            <a:noFill/>
          </p:spPr>
          <p:txBody>
            <a:bodyPr wrap="none" rtlCol="0">
              <a:spAutoFit/>
            </a:bodyPr>
            <a:lstStyle/>
            <a:p>
              <a:r>
                <a:rPr lang="en-US" sz="1600" b="1" dirty="0" smtClean="0"/>
                <a:t>2.1</a:t>
              </a:r>
              <a:endParaRPr lang="en-US" sz="1600" b="1" dirty="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2"/>
          </p:nvPr>
        </p:nvSpPr>
        <p:spPr/>
        <p:txBody>
          <a:bodyPr>
            <a:normAutofit/>
          </a:bodyPr>
          <a:lstStyle/>
          <a:p>
            <a:r>
              <a:rPr lang="en-US" dirty="0" smtClean="0"/>
              <a:t>NOT Jimmy as he goes through three consecutive school years</a:t>
            </a:r>
          </a:p>
          <a:p>
            <a:pPr lvl="1"/>
            <a:r>
              <a:rPr lang="en-US" dirty="0" smtClean="0"/>
              <a:t>3</a:t>
            </a:r>
            <a:r>
              <a:rPr lang="en-US" baseline="30000" dirty="0" smtClean="0"/>
              <a:t>rd</a:t>
            </a:r>
            <a:r>
              <a:rPr lang="en-US" dirty="0" smtClean="0"/>
              <a:t> grade to 4</a:t>
            </a:r>
            <a:r>
              <a:rPr lang="en-US" baseline="30000" dirty="0" smtClean="0"/>
              <a:t>th</a:t>
            </a:r>
            <a:r>
              <a:rPr lang="en-US" dirty="0" smtClean="0"/>
              <a:t> grade</a:t>
            </a:r>
          </a:p>
          <a:p>
            <a:pPr lvl="1"/>
            <a:r>
              <a:rPr lang="en-US" dirty="0" smtClean="0"/>
              <a:t>4</a:t>
            </a:r>
            <a:r>
              <a:rPr lang="en-US" baseline="30000" dirty="0" smtClean="0"/>
              <a:t>th</a:t>
            </a:r>
            <a:r>
              <a:rPr lang="en-US" dirty="0" smtClean="0"/>
              <a:t> grade to 5</a:t>
            </a:r>
            <a:r>
              <a:rPr lang="en-US" baseline="30000" dirty="0" smtClean="0"/>
              <a:t>th</a:t>
            </a:r>
            <a:r>
              <a:rPr lang="en-US" dirty="0" smtClean="0"/>
              <a:t> grade</a:t>
            </a:r>
          </a:p>
          <a:p>
            <a:pPr lvl="1"/>
            <a:r>
              <a:rPr lang="en-US" dirty="0" smtClean="0"/>
              <a:t>5</a:t>
            </a:r>
            <a:r>
              <a:rPr lang="en-US" baseline="30000" dirty="0" smtClean="0"/>
              <a:t>th</a:t>
            </a:r>
            <a:r>
              <a:rPr lang="en-US" dirty="0" smtClean="0"/>
              <a:t> grade to 6</a:t>
            </a:r>
            <a:r>
              <a:rPr lang="en-US" baseline="30000" dirty="0" smtClean="0"/>
              <a:t>th</a:t>
            </a:r>
            <a:r>
              <a:rPr lang="en-US" dirty="0" smtClean="0"/>
              <a:t> grade</a:t>
            </a:r>
            <a:endParaRPr lang="en-US" dirty="0"/>
          </a:p>
        </p:txBody>
      </p:sp>
      <p:sp>
        <p:nvSpPr>
          <p:cNvPr id="8" name="Content Placeholder 7"/>
          <p:cNvSpPr>
            <a:spLocks noGrp="1"/>
          </p:cNvSpPr>
          <p:nvPr>
            <p:ph sz="quarter" idx="4"/>
          </p:nvPr>
        </p:nvSpPr>
        <p:spPr/>
        <p:txBody>
          <a:bodyPr>
            <a:normAutofit fontScale="92500" lnSpcReduction="10000"/>
          </a:bodyPr>
          <a:lstStyle/>
          <a:p>
            <a:r>
              <a:rPr lang="en-US" dirty="0" smtClean="0"/>
              <a:t>4</a:t>
            </a:r>
            <a:r>
              <a:rPr lang="en-US" baseline="30000" dirty="0" smtClean="0"/>
              <a:t>th</a:t>
            </a:r>
            <a:r>
              <a:rPr lang="en-US" dirty="0" smtClean="0"/>
              <a:t> grade team with</a:t>
            </a:r>
          </a:p>
          <a:p>
            <a:pPr lvl="1"/>
            <a:r>
              <a:rPr lang="en-US" dirty="0" smtClean="0"/>
              <a:t>2008-09 cohort </a:t>
            </a:r>
            <a:br>
              <a:rPr lang="en-US" dirty="0" smtClean="0"/>
            </a:br>
            <a:r>
              <a:rPr lang="en-US" dirty="0" smtClean="0"/>
              <a:t>(3</a:t>
            </a:r>
            <a:r>
              <a:rPr lang="en-US" baseline="30000" dirty="0" smtClean="0"/>
              <a:t>rd</a:t>
            </a:r>
            <a:r>
              <a:rPr lang="en-US" dirty="0" smtClean="0"/>
              <a:t> grade to 4</a:t>
            </a:r>
            <a:r>
              <a:rPr lang="en-US" baseline="30000" dirty="0" smtClean="0"/>
              <a:t>th</a:t>
            </a:r>
            <a:r>
              <a:rPr lang="en-US" dirty="0" smtClean="0"/>
              <a:t> grade)</a:t>
            </a:r>
          </a:p>
          <a:p>
            <a:pPr lvl="1"/>
            <a:r>
              <a:rPr lang="en-US" dirty="0" smtClean="0"/>
              <a:t>2009-10 cohort </a:t>
            </a:r>
            <a:br>
              <a:rPr lang="en-US" dirty="0" smtClean="0"/>
            </a:br>
            <a:r>
              <a:rPr lang="en-US" dirty="0" smtClean="0"/>
              <a:t>(3</a:t>
            </a:r>
            <a:r>
              <a:rPr lang="en-US" baseline="30000" dirty="0" smtClean="0"/>
              <a:t>rd</a:t>
            </a:r>
            <a:r>
              <a:rPr lang="en-US" dirty="0" smtClean="0"/>
              <a:t> grade to 4</a:t>
            </a:r>
            <a:r>
              <a:rPr lang="en-US" baseline="30000" dirty="0" smtClean="0"/>
              <a:t>th</a:t>
            </a:r>
            <a:r>
              <a:rPr lang="en-US" dirty="0" smtClean="0"/>
              <a:t> grade)</a:t>
            </a:r>
          </a:p>
          <a:p>
            <a:pPr lvl="1"/>
            <a:r>
              <a:rPr lang="en-US" dirty="0" smtClean="0"/>
              <a:t>2010-11 cohort </a:t>
            </a:r>
            <a:br>
              <a:rPr lang="en-US" dirty="0" smtClean="0"/>
            </a:br>
            <a:r>
              <a:rPr lang="en-US" dirty="0" smtClean="0"/>
              <a:t>(3</a:t>
            </a:r>
            <a:r>
              <a:rPr lang="en-US" baseline="30000" dirty="0" smtClean="0"/>
              <a:t>rd</a:t>
            </a:r>
            <a:r>
              <a:rPr lang="en-US" dirty="0" smtClean="0"/>
              <a:t> grade to 4</a:t>
            </a:r>
            <a:r>
              <a:rPr lang="en-US" baseline="30000" dirty="0" smtClean="0"/>
              <a:t>th</a:t>
            </a:r>
            <a:r>
              <a:rPr lang="en-US" dirty="0" smtClean="0"/>
              <a:t> grade)</a:t>
            </a:r>
          </a:p>
          <a:p>
            <a:r>
              <a:rPr lang="en-US" dirty="0" smtClean="0"/>
              <a:t>Keep teacher mobility in mind</a:t>
            </a:r>
          </a:p>
        </p:txBody>
      </p:sp>
      <p:sp>
        <p:nvSpPr>
          <p:cNvPr id="5" name="Text Placeholder 4"/>
          <p:cNvSpPr>
            <a:spLocks noGrp="1"/>
          </p:cNvSpPr>
          <p:nvPr>
            <p:ph type="body" sz="quarter" idx="1"/>
          </p:nvPr>
        </p:nvSpPr>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pPr algn="ctr"/>
            <a:r>
              <a:rPr lang="en-US" dirty="0" smtClean="0"/>
              <a:t>Does not follow individual students for 3 years</a:t>
            </a:r>
            <a:endParaRPr lang="en-US" dirty="0"/>
          </a:p>
        </p:txBody>
      </p:sp>
      <p:sp>
        <p:nvSpPr>
          <p:cNvPr id="7" name="Text Placeholder 6"/>
          <p:cNvSpPr>
            <a:spLocks noGrp="1"/>
          </p:cNvSpPr>
          <p:nvPr>
            <p:ph type="body" sz="quarter" idx="3"/>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92500" lnSpcReduction="10000"/>
          </a:bodyPr>
          <a:lstStyle/>
          <a:p>
            <a:pPr algn="ctr"/>
            <a:r>
              <a:rPr lang="en-US" dirty="0" smtClean="0"/>
              <a:t>Represents the 4</a:t>
            </a:r>
            <a:r>
              <a:rPr lang="en-US" baseline="30000" dirty="0" smtClean="0"/>
              <a:t>th</a:t>
            </a:r>
            <a:r>
              <a:rPr lang="en-US" dirty="0" smtClean="0"/>
              <a:t> grade teaching team over three cohorts of students</a:t>
            </a:r>
            <a:endParaRPr lang="en-US" dirty="0"/>
          </a:p>
        </p:txBody>
      </p:sp>
      <p:sp>
        <p:nvSpPr>
          <p:cNvPr id="13" name="Title 47"/>
          <p:cNvSpPr>
            <a:spLocks noGrp="1"/>
          </p:cNvSpPr>
          <p:nvPr>
            <p:ph type="title"/>
          </p:nvPr>
        </p:nvSpPr>
        <p:spPr>
          <a:xfrm>
            <a:off x="612648" y="228600"/>
            <a:ext cx="8153400" cy="990600"/>
          </a:xfrm>
        </p:spPr>
        <p:txBody>
          <a:bodyPr>
            <a:normAutofit fontScale="90000"/>
          </a:bodyPr>
          <a:lstStyle/>
          <a:p>
            <a:r>
              <a:rPr lang="en-US" dirty="0" smtClean="0"/>
              <a:t>What Does “Up-To-3-Year Average” Mean for the 4</a:t>
            </a:r>
            <a:r>
              <a:rPr lang="en-US" baseline="30000" dirty="0" smtClean="0"/>
              <a:t>th</a:t>
            </a:r>
            <a:r>
              <a:rPr lang="en-US" dirty="0" smtClean="0"/>
              <a:t> Grade?</a:t>
            </a:r>
            <a:endParaRPr lang="en-US" dirty="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iVBORw0KGgoAAAANSUhEUgAABAAAAAMACAMAAACNZOU/AAAAAXNSR0IArs4c6QAAAARnQU1BAACxjwv8YQUAAAAgY0hSTQAAeiYAAICEAAD6AAAAgOgAAHUwAADqYAAAOpgAABdwnLpRPAAAAwBQTFRFnr7Jn7/KoL/KocDKosDLo8HMpMLMpcLNp8TOqMTOqcXPqsbPqsbQrMfQrMfRrcjRrsjSsMrTscvUsszUs8zVtMzVtc3Wtc7Wt8/XuM/XudDYutHZvNLZvNLavtPbv9TbwNTcwtbdxNfexNjexdjfx9ngx9rgyNrgydvhytzhy9zizNzizN3jzd7jzt7k0N/k0N/l0ODl0uDm1OLn1ePo1+To1+Tp2OXp2eXq2ebq2+fr3Ofr3Ojr3ejs3unt3+rt4Ort4Oru4uvv4uzv5O3w5u7x5+/y6O/y6PDy6vDz6/L07PL07fP17vT17/T28PX28PX38fb38vb49Pf59Pj59vn69/r6+Pr7+fv8+vz8+/z9/P39/f3+/f7+////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y/UKQAAABh0RVh0U29mdHdhcmUAUGFpbnQuTkVUIHYzLjM2qefiJQAAE5dJREFUeF7t2QVyWFcQRNGJmZmZmZltyczMdva/jKwjdc/TCvr0qOuXNOMRIECAAAECBAgQIECAAAECBAgQIECAAAECBAgQIECAAAECBAgQIECAAAECBAgQIECAAAECBAgQIPD/EPjHI0AgKzDZ5IITIPCPAXAEBMICs8QjQCArYACy1QtOYMkSA+AKCIQFDEC4fNEJGAA3QCAsYADC5YtOYJZ6BAhkBQxAtnrBCSxdagBcAYGwgAEIly86AQPgBgiEBQxAuHzRCcwyjwCBrIAByFYvOIFlywyAKyAQFjAA4fJFJ2AA3ACBsIABCJcvOgED4AYIhAUMQLh80QkYADdAICxgAMLli07AALgBAmEBAxAuX3QCBsANEAgLGIBw+aITMABugEBYYJZ7BAhkBQxAtnrBCSxfbgBcAYGwwKzwCBDIChiAbPWCE1ixwgC4AgJhAQMQLl90AgbADRAICxiAcPmiEzAAboBAWMAAhMsXnYABcAMEwgKz0iNAICtgALLVC05g5UoD4AoIhAUMQLh80QkYADdAICxgAMLli07AALgBAmEBAxAuX3QCBsANEAgLGIBw+aITMABugEBYwACEyxedgAFwAwTCAgYgXL7oBAyAGyAQFphVHgECWQEDkK1ecAKrVhkAV0AgLGAAwuWLTsAAuAECYQEDEC5fdAIGwA0QCAsYgHD5ohMwAG6AQFhgVnsECGQFDEC2esEJrF5tAFwBgbCAAQiXLzoBA+AGCIQFDEC4fNEJzBqPAIGsgAHIVi84gTVrDIArIBAWMADh8kUnYADcAIGwgAEIly86AQPgBgiEBQxAuHzRCRgAN0AgLDBrPQIEsgIGIFu94ATWrjUAroBAWMAAhMsXnYABcAMEwgIGIFy+6ARmnUeAQFbAAGSrF5zAunUGwBUQCAsYgHD5ohMwAG6AQFjAAITLF52AAXADBMICBiBcvugEDIAbIBAWmPUeAQJZAQOQrV5wAuvXGwBXQCAsMBs8AgSyAgYgW73gBDZsMACugEBYwACEyxedgAFwAwTCAgYgXL7oBGajR4BAVsAAZKsXnMDGjQbAFRAICxiAcPmiEzAAboBAWMAAhMsXnYABcAMEwgIGIFy+6AQMgBsgEBaYTR4BAlkBA5CtXnACmzYZAFdAICxgAMLli07AALgBAmEBAxAuX3QCBsANEAgLGIBw+aITMABugEBYwACEyxedgAFwAwTCAgYgXL7oBAyAGyAQFjAA4fJFJ2AA3ACBsMBs9ggQyAoYgGz1ghPYvNkAuAICYQEDEC5fdAIGwA0QCAsYgHD5ohMwAG6AQFjAAITLF52AAXADBMICBiBcvugEDIAbIBAWMADh8kUnMFs8AgSyAgYgW73gBLZsMQCugEBYwACEyxedgAFwAwTCAgYgXL7oBAyAGyAQFjAA4fJFJ2AA3ACBsMBs9QgQyAoYgGz1ghPYutUAuAICYQEDEC5fdAIGwA0QCAsYgHD5ohOYbR4BAlkBA5CtXnAC27YZAFdAICww2z0CBLICBiBbveAEtm83AK6AQFjAAITLF52AAXADBMICBiBcvugEDIAbIBAWMADh8kUnYADcAIGwgAEIly86AQPgBgiEBQxAuHzRCcwOjwCBrIAByFYvOIEdOwyAKyAQFpidHgECWQEDkK1ecAI7dxoAV0AgLGAAwuWLTsAAuAECYQEDEC5fdAIGwA0QCAsYgHD5ohMwAG6AQFjAAITLF52AAXADBMICs9sjQCAr4AsgvP6iE/AFkN1+wQns3j27PAIEsgIGIFu94AR27TIAroBAWMAAhMsXnYABcAMEwgL+C+BPwQTCAgYgXL7oBAyAGyAQFjAA4fJFJ2AA3ACBsIABCJcvOoHZ4xEgkBUwANnqBSewZ48BcAUEwgIGIFy+6AQMgBsgEBYwAOHyRSdgANwAgbCAAQiXLzoBA+AGCIQFDEC4fNEJGAA3QCAsYADC5YtOwAC4AQJhAQMQLl90AgbADRAIC8xejwCBrIAByFYvOIG9ew2AKyAQFjAA4fJFJ2AA3ACBsIABCJcvOgED4AYIhAUMQLh80QkYADdAICww+zwCBLICBiBbveAE9u0zAK6AQFjAAITLF52AAXADBMICBiBcvugEZr9HgEBWwABkqxecwP79BsAVEAgLGIBw+aITMABugEBYwACEyxedgAFwAwTCAgYgXL7oBAyAGyAQFjAA4fJFJ2AA3ACBsIABCJcvOoE54BEgkBUwANnqBSdw4IABcAUEwgIGIFy+6AQMgBsgEBYwAOHyRScwBz0CBLICBiBbveAEDh40AK6AQFjAAITLF52AAXADBMICBiBcvugEDIAbIBAWMADh8kUnYADcAIGwwBzyCBDIChiAbPWCEzh0yAC4AgJhAQMQLl90AgbADRAICxiAcPmiEzAAboBAWMAAhMsXnYABcAMEwgIGIFy+6AQMgBsgEBYwAOHyRSdgANwAgbCAAQiXLzoBA+AGCIQF5rBHgEBWwABkqxecwOHDBsAVEAgLGIBw+aITMABugEBYwACEyxedgAFwAwTCAgYgXL7oBAyAGyAQFjAA4fJFJ2AA3ACBsIABCJcvOgED4AYIhAUMQLh80QkYADdAICwwRzwCBLICBiBbveAEjhwxAK6AQFjAAITLF52AAXADBMICBiBcvugE5qhHgEBWwABkqxecwNGjBsAVEAgLGIBw+aITMABugEBYwACEyxedwBzzCBDIChiAbPWCEzh2zAC4AgJhAQMQLl90AgbADRAICxiAcPmiEzAAboBAWMAAhMsXnYABcAMEwgIGIFy+6AQMgBsgEBYwAOHyRSdgANwAgbDAHPcIEMgK+AIIr7/oBHwBZLdfcALHjxsAV0AgLGAAwuWLTmBOeAQIZAUMQLZ6wQmcOGEAXAGBsMCc9AgQyAoYgGz1ghM4edIAuAICYQEDEC5fdAIGwA0QCAsYgHD5ohMwAG6AQFjAAITLF52AAXADBMICc8ojQCArYACy1QtO4NQpA+AKCIQFDEC4fNEJGAA3QCAsYADC5YtOwAC4AQJhAQMQLl90AgbADRAICxiAcPmiEzAAboBAWMAAhMsXncCc9ggQyAoYgGz1ghM4fdoAuAICYYE54xEgkBUwANnqBSdw5owBcAUEwgIGIFy+6AQMgBsgEBYwAOHyRScwZz0CBLICBiBbveAEzp41AK6AQFjAAITLF52AAXADBMICBiBcvugE5pxHgEBWwABkqxecwLlzBsAVEAgLGIBw+aITMABugEBYwACEyxedgAFwAwTCAgYgXL7oBAyAGyAQFpjzHgECWQEDkK1ecALnzxsAV0AgLGAAwuWLTsAAuAECYQEDEC5fdAIGwA0QCAvMBY8AgayAAchWLziBCxcMgCsgEBYwAOHyRSdgANwAgbCAAQiXLzoBA+AGCIQFDEC4fNEJGAA3QCAsYADC5YtOwAC4AQJhAQMQLl90AnPRI0AgK2AAstULTuDiRQPgCgiEBeaSR4BAVsAAZKsXnMClSwbAFRAIC8xljwCBrIAByFYvOIHLlw2AKyAQFjAA4fJFJ2AA3ACBsIABCJcvOgED4AYIhAUMQLh80QkYADdAICwwVzwCBLICBiBbveAErlwxAK6AQFjAAITLF52AAXADBMICBiBcvugEDIAbIBAWMADh8kUnYADcAIGwgAEIly86AQPgBgiEBQxAuHzRCRgAN0AgLGAAwuWLTsAAuAECYYG56hEgkBUwANnqBSdw9aoBcAUEwgIGIFy+6AQMgBsgEBYwAOHyRSdgANwAgbCAAQiXLzoBA+AGCIQFDEC4fNEJGAA3QCAsYADC5YtOwAC4AQJhAQMQLl90AgbADRAIC8w1jwCBrIAByFYvOIFr1wyAKyAQFjAA4fJFJ2AA3ACBsIABCJcvOgED4AYIhAUMQLh80QkYADdAICww1z0CBLICBiBbveAErl83AK6AQFjAAITLF52AAXADBMICBiBcvugE5oZHgEBWwABkqxecwI0bBsAVEAgLzE2PAIGsgAHIVi84gZs3DYArIBAWMADh8kUnYADcAIGwgAEIly86AQPgBgiEBQxAuHzRCRgAN0AgLDC3PAIEsgIGIFu94ARu3TIAroBAWGBuewQIZAUMQLZ6wQncvm0AXAGBsIABCJcvOgED4AYIhAUMQLh80QkYADdAICxgAMLli07AALgBAmEBAxAuX3QCBsANEAgLGIBw+aITmDseAQJZAQOQrV5wAnfuGABXQCAsYADC5YtOwAC4AQJhAQMQLl90AnPXI0AgK2AAstULTuDuXQPgCgiEBQxAuHzRCRgAN0AgLGAAwuWLTmDueQQIZAUMQLZ6wQncu2cAXAGBsMDc9wgQyAoYgGz1ghO4f98AuAICYQEDEC5fdAIGwA0QCAsYgHD5ohMwAG6AQFjAAITLF52AAXADBMICBiBcvugEDIAbIBAWMADh8kUnMA88AgSyAgYgW73gBB48MACugEBYwACEyxedgAFwAwTCAgYgXL7oBAyAGyAQFjAA4fJFJ2AA3ACBsMA89AgQyAoYgGz1ghN4+NAAuAICYYF55BEgkBUwANnqBSfw6JEBcAUEwgKz4BEgkBUwANnqBSewsGAAXAGBsIABCJcvOgED4AYIhAUMQLh80QkYADdAICxgAMLli07AALgBAmEBAxAuX3QCBsANEAgLGIBw+aITMABugEBYYBYW/RAgUBUYv/8ECHQFZtEjQCArYACy1QtOYHHRALgCAmGBeewRIJAVMADZ6gUn8PixAXAFBMICBiBcvugEDIAbIBAWMADh8kUnYADcAIGwgAEIly86AQPgBgiEBQxAuHzRCRgAN0AgLGAAwuWLTmCeeAQIZAUMQLZ6wQk8eWIAXAGBsIABCJcvOgED4AYIhAUMQLh80QkYADdAICxgAMLli07AALgBAmEBAxAuX3QCBsANEAgLGIBw+aITmKceAQJZAQOQrV5wAk+fGgBXQCAsYADC5YtOwAC4AQJhAQMQLl90AgbADRAICxiAcPmiEzAAboBAWMAAhMsXnYABcAMEwgIGIFy+6AQMgBsgEBYwAOHyRSdgANwAgbCAAQiXLzqBeeYRIJAVMADZ6gUn8OyZAXAFBMIC89wjQCArYACy1QtO4PlzA+AKCIQFDEC4fNEJGAA3QCAsYADC5YtOYF54BAhkBQxAtnrBCbx4YQBcAYGwgAEIly86AQPgBgiEBQxAuHzRCcxLjwCBrIAByFYvOIGXLw2AKyAQFjAA4fJFJ2AA3ACBsIABCJcvOgED4AYIhAUMQLh80QkYADdAICxgAMLli07AALgBAmEBAxAuX3QCBsANEAgLGIBw+aITMABugEBYYF55BAhkBQxAtnrBCbx6ZQBcAYGwgAEIly86AQPgBgiEBQxAuHzRCcxrjwCBrIAByFYvOIHXrw2AKyAQFjAA4fJFJ2AA3ACBsIABCJcvOoF54xEgkBUwANnqBSfw5o0BcAUEwgIGIFy+6AQMgBsgEBYwAOHyRSdgANwAgbCAAQiXLzoBA+AGCIQFDEC4fNEJGAA3QCAsYADC5YtOYN56BAhkBQxAtnrBCbx9awBcAYGwwLzzCBDIChiAbPWCE3j3zgC4AgJhAQMQLl90AgbADRAICxiAcPmiEzAAboBAWMAAhMsXnYABcAMEwgLz3iNAICtgALLVC07g/XsD4AoIhAUMQLh80QkYADdAICxgAMLli05gPngECGQFDEC2esEJfPhgAFwBgbCAAQiXLzoBA+AGCIQFDEC4fNEJzEePAIGsgAHIVi84gY8fDYArIBAWMADh8kUnYADcAIGwgAEIly86gfnkESCQFTAA2eoFJ/DpkwFwBQTCAgYgXL7oBAyAGyAQFjAA4fJFJ2AA3ACBsIABCJcvOgED4AYIhAUMQLh80QkYADdAICxgAMLli07AALgBAmEBAxAuX3QCBsANEAgLzGePAIGsgAHIVi84gc+fDYArIBAWmC8eAQJZAQOQrV5wAl++GABXQCAsYADC5YtOwAC4AQJhAQMQLl90AgbADRAICxiAcPmiEzAAboBAWMAAhMsXnYABcAMEwgIGIFy+6ATmq0eAQFbAAGSrF5zA168GwBUQCAsYgHD5ohMwAG6AQFjAAITLF52AAXADBMICBiBcvugEDIAbIBAWMADh8kUnYADcAIGwgAEIly86gfnmESCQFTAA2eoFJ/DtmwFwBQTCAvPdI0AgK2AAstULTuD7dwPgCgiEBQxAuHzRCRgAN0AgLGAAwuWLTsAAuAECYQEDEC5fdAIGwA0QCAsYgHD5ohMwAG6AQFjAAITLF53A/PAIEMgKGIBs9YIT+PHDALgCAmEBAxAuX3QCBsANEAgLGIBw+aITMABugEBYwACEyxedgAFwAwTCAvPTI0AgK2AAstULTuDnTwPgCgiEBQxAuHzRCRgAN0AgLGAAwuWLTmB+eQQIZAUMQLZ6wQn8+mUAXAGBsIABCJcvOgED4AYIhAUMQLh80QnMb48AgayAAchWLziB378NgCsgEBYwAOHyRSdgANwAgbCAAQiXLzoBA+AGCIQFDEC4fNEJGAA3QCAsMH88AgSyAgYgW73gBP78MQCugEBYYP56BAhkBQxAtnrBCfz9awBcAYGwgAEIly86AQPgBgiEBQxAuHzRCRgAN0AgLGAAwuWLTsAAuAECYQEDEC5fdALzr0eAQFbgPwaneDum4zWeAAAAAElFTkSuQmCC"/>
  <p:tag name="MMPROD_10328PHOTO" val="iVBORw0KGgoAAAANSUhEUgAAAJQAAAA0CAYAAABsIBE6AAAABGdBTUEAALGPC/xhBQAAAAlwSFlzAAAuGwAALhsBhxMGTQAAABl0RVh0U29mdHdhcmUAUGFpbnQuTkVUIHYzLjUuNtCDrVoAABEYSURBVHhe7Zx3VBfHFsf9I++ftJcXjcZEU+w11lheVIqoYEksKIKKiKJoLCiCChYQVBAVC6KiiBUbFmyIFcUeey+xV+y9633znR+77P7azg+XxPPym3P2HIWZO7N3Pnvnzp075CN7sWtARw3k01GWXZRdA2QHyg6BrhoQBurlixe6diwi7NWrl/Tu3VuRqvY6H4gGhIC6cuk89fRrTTsyN/5lw3769AmFh/aipOnj7VD9ZVp//440gbrMYOru24K8WjpQe/f6tGNb3kP1jMEUFtKTvFo5kGcLB0pKiGVQvXv/t7VLyHMNWAWKw9SpBXXp4Egr1jaiwAAnDtX2bRvybGDPnj2lYYN+pw5tHGjRsoYUE1OfQzXTDlWe6VxPwRaBAkz+nZpTF29HStvUiPYcdaPMfa7Un0PlTNu36g8VLJME0+LlDXmfu4+45UA1zW6p9Jz8vJBlFqjLF89RN59smDYbYJIeDlVfJ2rXClCt121MT588pmEDe3DLtGSFASblI1mqxKnj6O1bu6Oum+J1FmQC1KVsmPxgmYxgUkIVlA1VZsb7QyXB5G0BJqnfMWMMy1/i1LF2qHQGQS9x+Zize0ESBsvkb8EyGVsMWCpAheVv25b0XI8HMA1llsnbw7xlUvaL5U+CagaDyl4+PA2oLNTNG1epV9c2BOu0bot6qTMGCv/fvl8J1TqTtzOOXb15/VpVh8M0oLsQTNyfOuxGIyINVmrB3IQPT5v/4BExw/Qcr2+y5N28cc0AVUcxqDIBVT/JUuVAtW/Pdlq1fIFKxVHDg+j582f8Z4BpiARTqqnPZAwwrFNkhAGmhfMS7GGEDxRes0551s0cqNKELJUbhwqO+rYt6yhjUxr7txMtWzxb9dr+LAQRMSSAIJ/DxHymFFGYhhtgWjR/uh2mDxQmsxZKGismvXc3D0PYwIJzrrQi2/e7UXA/Zw6SF3sw+cZA9ejciv8cfhd8ppSVApaJLXMR2TAtTp4hDNPm9DSaHDva5Jk2aRy9evXK6pRsz9hktm3WzRtW271ju8+ESbG87fEjh3I17ffu3KEDf+yhP3bvoA1pq2n1ihRaODeJkqZNNhlTyoJ5tGdnJj24fz9XfRk3up2VRauXp1DsqOE0PCSIIkKDCPrasXUz4eRCpFgNbBqgamsbVIHONDDImUfW161OUY0BQPXu4cTliVimXSqYEoVhQqeYkJrli1GxAh/LT8lCn/GJ0Qo7nDx2hJo41FS1De7VjR4/emRVpwf37ZXbBHTrJKJ/kzrLFyVTtVJFVX3jHWqU/YH69/Sj8dGRNHXiWBo5bBB19mxJlYp9TaUL/5s8mjWgJfPn0MuXL23uF+OGrPJFC1D7Fo1p1LAQGseg6uvvS7WydfjTj4UIOjh94phV+ZpHL1k3r1Mff3Godhxwoy27XJmlcqCN6akmQEVHs0g7s2bmnHzlz4xhIrL96GV7xmYq/tUn8uQ41/hJWNlHDu6X20LBIkc/I4YMlPuqXLwwIeqfm7ImdakKKIdq5eje3TtmRT169JDixkVT2W//w9u41KrEPqadQt3iw4pn1rTU159Tmyb16ezpkybtXjx/TrMS4qlckfxcPur26epD169dMduHJlBodYtBJVmqtdlRc2tAbN1rHqiA7l7csRaCKRw+kyMtTrbNMinfEhC0/bWhPDllvvnC4sQYawfKrlLiG2r4S1V6rbFEoi3qA1ilRczYmLtwyo3r16hEwU9lWVFhoZqApK9ZSbDA6L9skS8J/9cqoyOG8vodWjWVN0uW2mBplaBCm3pVypr9yISA4lBl3RCGChYKS96WDatV4xvUrwuFDXW2ChR2c8M5TCwutWCmkGWwprjF82erJnnpwnlaeua/f/jgPgHARfNmCdWHzwRr+N+KJeT+sETkpjx6+ID3LcE5MWakkJiBAT3kNpWKFaZrVy5bbLd8cTKv+3OZ7+nO7VtC8ufNTJDl9/DxzL2FkloCKr78scNia5YqPcOVA7F39zabgMIyNzzMAFPKwiShl9SqhKWiTPZyAAXCVxAp69kXXvGHgsxveihSnWLY1+5apzpNZsuPBAJ8ISwZtpbcAnVg727VxwMLZK7cZBYQwGGcc2ZMER7emzdvZN/S0ocpbKGUUAV096TOVqDKDVBKmJYuErMKopro1sFDVjSWg3t372o2hXXx9/bQrIcKWO7q1/yJxo4Mp1PMaVX6bTu2bhGSoayUW6AAr3LJbdGwntm+B/bpzutV+P4r4Q9GErQkeQ73oyxZNZuBgmCEA2BFoqLM+0PWgBo2xPySh9AE4lI4+nn82PpuytYZSk1ZqFJ0SvJcqyIQVsBSoFVPEoJdYXHm85w4epj/qF7VcnJ/oYG9bB0u5RYogK0EyrF6BZO+b9/KonJFDQ52N8EPRinkyePHtJSFKywVm4HCuR1iTQCqX28n6uXvRD38ch5/X0fy8XTkvz96aJ+q35FhgRwaqX7fXk48HQYPzgXRFu2QXIdUFr0KAC3/XQFZ2b5tW1gVDQcUy+SdW2K+xfjoEdSgdmXZ3wsfFCj3he2+iFOvh4V69PChCqhWrk4m7zlnxlS5zvTJ4/VSsSzHJqCuXrlIsdFDKGbEIPmJi42kaXHR8jNjyhh+zobn9i11IHDDulRV3XEKWdERwTQk2F9+IEcrXmSLNnr7eecse99i2TO/DYfMyMHBfHcoUrCTbFSnGo1jy51UsMwpLcXuHWpfUktubi1U2qoVqn7NOfN+7dzlOpvXp2kNxebf2wSUzdI/oAbrVquVPT9pusXRIe6TNC1OaPTcZ2LL3ZFD++X68GWqliwiTxwsli0lN0C9ePGcmjjWkvusU7m0SQQdTnXNcj/KdY4dPmjLsITq/mOAevb0KVXO3tnAerRr4WZWQSeOGvyhyxfPCylwwugRBF/lLZssZenTtaM8cbVZKMEWa2srUHCQsXuVrCL6O8H8OuMCqyzFqlD31HHrUW8hBRhV+scAhfcO6tlVVnpJtlO5nXXTRGcApKlTbeH4F+pGhZsGHlNTFqmWH9HoNQZkDNSosBBV+OHpkyd05dJFWr92FcHpr/hDId5X6cJfUL/uvszVyDLLwumTx1Vj+tuBQnamr5cb9fBtyeNR/GEhhMEK3ydyaF/uX00YE0avjfKfcLir9L/w7/CQXirfaVBgFy5XrziUUrNbNqxTKRSBOmWBP9TUqRY/LxMp5/88w0MEOKYxZw3KMl9Nsho4exMtxkDhWAU7swrffcUfbBiUoYn2LRtT4pSJdPXKJatdnDx+VPX+hw+oN02i47NWz2YLtXJZMouCO5K7e0P6uWsg1ejaj+r4dpcfJx9fasrML1JZjM+yECn3be8o7+ywuwsZ6ExDQw0PcrCwy4sZMZDevFEn4+nxsvBtEA6QJtmruXrZu3zpAp+oo4K+BbIK6lUta7LcSWPFsir1Bb/s7Vv1smjpnYyBwkHtg/v36P69u/xRbjAgP3l2opB6jIESOZ4REqyoZDNQaAvrg4kv1SeK8o3MMHlK9B3Df48kOmWxdvSCyHt7dwfq5deGnZjn3S3lwf175yx7hT5nR0o5yx4OQetWKWPTcjdsQF8eFjD3JMSNV1mEQ/v/EJofLR9qV+ZWlVx3N2chuRfOnVW1mzRmlFA7WyrZDBQueuJunkuHDvSviHSbgOrXsz0/p7N0ODwpziX7YiduC9ueXSDy4jszMywue16/ufI8IJFy9fIlbs0Q36pc/BuzD5YnZfhgzIgwEdGagU04+K51q8uySxT8jM6cPKEpm4OqOIbyafOrZhtbK9gEFO7iITnOxdvbIkywWJYsFPKhkL5iLdsgbrIBqry62Im/l6A8wPX8rRHXGXZKpdmBLIATKQgKQs6aFUtpbeoyiw92gBJULrUqC+32tCwUxrfE6NAbyXAipX7NSvJ4kP+EpVTPIgwUYGrHYKqvAROAKtZvHIcCJ/bKIgIUYJOhYhc7bdluiyomIjRYVirOpW7euE4pC+byxDatbE70AevZspEDy2gM1uwSh8ZKKyWSySkCFDY8jtXLy7KRaiNykD04MGfJx7hmTxc/HNZ8WVZBCCjs7mCZ6nt3tGqZJH+qSNAUDtSN6+okLFGgJKiQApM4Tf+LnfuNTuXnJk5lB8FtKbBHFxGdsRjVBZ6vJBIKUGZxYgJjo4Zr9iECFIQYJ+IhG1WrIGqvBPyXSqU0M1HNycRHhdQg4w9eE6htGekyTB9Z8JmUjvmnw5ZT0aB4s0B5ezSgCRNdKH2rq2aSHYcq3oXnVeG2sJ5/1gcRY+VS9JtLHar4fUGhpDQoN358DE/JhRytgjq1KxSXJ9Gt7s+a/qEoUJjUju7NZNnYULzSSAEGAM0b1FVBhY2KrSUxfiJ18mhu8i5WgcJBsGSZPopYb9YBV8L0ZWgytWztSo29WpsFCs58QE925ao1g2RWAyGoJjOoPDlUY3WFSspWlL5WONBPBLIckLONUIF/x7bCcxDS93d5AhGF13KgRYHCAGAtkVcuvUfyrBma49q3Z6cqYo7NxXyBdpJgJB0iXx+ZpcbFIlC4DmUrTK0YTH4dmnGYzC15AAo/Rx1ueUShmmJw1HFbWC9LdYxlWCpNf9f2rTUnAhVmJUzm7QK6+QjVR6VN6WtVfUUOHmC1LXw6ZQpwTOQwq/XXsJsxUqATZ3UiH0Z8bIxqTOgP/p41C4cIPQ7OkQps6cDbLFCACSkqzt4+JGaZ5hNgwgVR3JRZtWIhb3/29HFZEa9fv+KAIsMA8alR4f0NUCWJWap4CSqdshCwXDSoXUVWqkiqb8bG9fxmCICqw3wPKFik4AaOEt4KbHm1FtVew3aNyvoIZ2gVRPelNjiqESmxURGqiDvaO1YrTwlxsTy4e/fObR6n279nFz89wNKNTM9tmy3/5R0ToLZuNlzSdO7IYIrUXubyhxpgwh0+wCQVXPb880xObOTRoweElBTpOAbBy1HhQRyqGaJQTTX4VNPjY3TZ/U0YPZJPAq4h3dK4cwcrobQaaIct+NlTpjdFlJOJbATpKpISEmQDnDt7xmTekeutzFSQ2nTxasV2oJavSME3GhockP0+X/C7fSIF1tO5RkUVwFKfeF/pnWEBvZm/dvH8OatiVUBlMgccRyYIDQjD5A6Y2qpgknpUBifxb+NgJaDC9XQOyUwxSwVHHcvfdAbn+xZcXrx04RxduXxRUxSWIdQ1fp49M1ytt1Rw/GSuHX5m7vIkrIKl+lrBXvweV6pKshMAbDogS6QA1LSVy6n/7378lg+ARnpwtdJF6df6v/DwyEEGqFb/6EsF1KkTh8m3XWN+FvdxWKpVJzx/6LxsywSYrouM22wd/EGNKJZcJwLVzoNuNHgQLpE60dqVS3Ld5/97QyxJsIAeTRvkKiSAP2qCD8E4JUdEbzJQbHvLcT514gjLKLAOVf4QCSYPtsbmHiZpgIAKGZvWoAJMoRwmduNmlR0mrcl9wvzUuLFRtGzRfK2quv7erFN++uRRA1Qs99rYUnGY3BvxZQ7XqvQqWP4sQbXzEIOJZSUApjSj6+169W+Xo48GLIYNAFVntvw1Y1B9EraCL38FsmHq4++pK0zSq2Atj44YwC1VQqLBp4JlQooLYFq3Zqk+b22XkmcasBrY5FC1b8Kgak7f9Z/McqAaEe7k6WmZjN+MQxVpgGrKNBcZpvQ1y/JMCXbB+mlA8+jl9KljHCrsrPIaJtlSsWj0aJZkhz4RwrDDpN+E57UkTaAwgDMMqpD+fixX2TQHO68GiCOOsaNC7TDllYLzSK4QUOg7L9JItN7p7+hTa0z231vXgDBQdkXaNSCiATtQIlqy1xHWgB0oYVXZK4powA6UiJbsdYQ18D+eDf7tU4DOfgAAAABJRU5ErkJggg=="/>
  <p:tag name="MMPROD_10328LOGO" val="iVBORw0KGgoAAAANSUhEUgAAAJQAAAA0CAYAAABsIBE6AAAABGdBTUEAALGPC/xhBQAAAAlwSFlzAAAuGwAALhsBhxMGTQAAABl0RVh0U29mdHdhcmUAUGFpbnQuTkVUIHYzLjUuNtCDrVoAABEYSURBVHhe7Zx3VBfHFsf9I++ftJcXjcZEU+w11lheVIqoYEksKIKKiKJoLCiCChYQVBAVC6KiiBUbFmyIFcUeey+xV+y9633znR+77P7azg+XxPPym3P2HIWZO7N3Pnvnzp075CN7sWtARw3k01GWXZRdA2QHyg6BrhoQBurlixe6diwi7NWrl/Tu3VuRqvY6H4gGhIC6cuk89fRrTTsyN/5lw3769AmFh/aipOnj7VD9ZVp//440gbrMYOru24K8WjpQe/f6tGNb3kP1jMEUFtKTvFo5kGcLB0pKiGVQvXv/t7VLyHMNWAWKw9SpBXXp4Egr1jaiwAAnDtX2bRvybGDPnj2lYYN+pw5tHGjRsoYUE1OfQzXTDlWe6VxPwRaBAkz+nZpTF29HStvUiPYcdaPMfa7Un0PlTNu36g8VLJME0+LlDXmfu4+45UA1zW6p9Jz8vJBlFqjLF89RN59smDYbYJIeDlVfJ2rXClCt121MT588pmEDe3DLtGSFASblI1mqxKnj6O1bu6Oum+J1FmQC1KVsmPxgmYxgUkIVlA1VZsb7QyXB5G0BJqnfMWMMy1/i1LF2qHQGQS9x+Zize0ESBsvkb8EyGVsMWCpAheVv25b0XI8HMA1llsnbw7xlUvaL5U+CagaDyl4+PA2oLNTNG1epV9c2BOu0bot6qTMGCv/fvl8J1TqTtzOOXb15/VpVh8M0oLsQTNyfOuxGIyINVmrB3IQPT5v/4BExw/Qcr2+y5N28cc0AVUcxqDIBVT/JUuVAtW/Pdlq1fIFKxVHDg+j582f8Z4BpiARTqqnPZAwwrFNkhAGmhfMS7GGEDxRes0551s0cqNKELJUbhwqO+rYt6yhjUxr7txMtWzxb9dr+LAQRMSSAIJ/DxHymFFGYhhtgWjR/uh2mDxQmsxZKGismvXc3D0PYwIJzrrQi2/e7UXA/Zw6SF3sw+cZA9ejciv8cfhd8ppSVApaJLXMR2TAtTp4hDNPm9DSaHDva5Jk2aRy9evXK6pRsz9hktm3WzRtW271ju8+ESbG87fEjh3I17ffu3KEDf+yhP3bvoA1pq2n1ihRaODeJkqZNNhlTyoJ5tGdnJj24fz9XfRk3up2VRauXp1DsqOE0PCSIIkKDCPrasXUz4eRCpFgNbBqgamsbVIHONDDImUfW161OUY0BQPXu4cTliVimXSqYEoVhQqeYkJrli1GxAh/LT8lCn/GJ0Qo7nDx2hJo41FS1De7VjR4/emRVpwf37ZXbBHTrJKJ/kzrLFyVTtVJFVX3jHWqU/YH69/Sj8dGRNHXiWBo5bBB19mxJlYp9TaUL/5s8mjWgJfPn0MuXL23uF+OGrPJFC1D7Fo1p1LAQGseg6uvvS7WydfjTj4UIOjh94phV+ZpHL1k3r1Mff3Godhxwoy27XJmlcqCN6akmQEVHs0g7s2bmnHzlz4xhIrL96GV7xmYq/tUn8uQ41/hJWNlHDu6X20LBIkc/I4YMlPuqXLwwIeqfm7ImdakKKIdq5eje3TtmRT169JDixkVT2W//w9u41KrEPqadQt3iw4pn1rTU159Tmyb16ezpkybtXjx/TrMS4qlckfxcPur26epD169dMduHJlBodYtBJVmqtdlRc2tAbN1rHqiA7l7csRaCKRw+kyMtTrbNMinfEhC0/bWhPDllvvnC4sQYawfKrlLiG2r4S1V6rbFEoi3qA1ilRczYmLtwyo3r16hEwU9lWVFhoZqApK9ZSbDA6L9skS8J/9cqoyOG8vodWjWVN0uW2mBplaBCm3pVypr9yISA4lBl3RCGChYKS96WDatV4xvUrwuFDXW2ChR2c8M5TCwutWCmkGWwprjF82erJnnpwnlaeua/f/jgPgHARfNmCdWHzwRr+N+KJeT+sETkpjx6+ID3LcE5MWakkJiBAT3kNpWKFaZrVy5bbLd8cTKv+3OZ7+nO7VtC8ufNTJDl9/DxzL2FkloCKr78scNia5YqPcOVA7F39zabgMIyNzzMAFPKwiShl9SqhKWiTPZyAAXCVxAp69kXXvGHgsxveihSnWLY1+5apzpNZsuPBAJ8ISwZtpbcAnVg727VxwMLZK7cZBYQwGGcc2ZMER7emzdvZN/S0ocpbKGUUAV096TOVqDKDVBKmJYuErMKopro1sFDVjSWg3t372o2hXXx9/bQrIcKWO7q1/yJxo4Mp1PMaVX6bTu2bhGSoayUW6AAr3LJbdGwntm+B/bpzutV+P4r4Q9GErQkeQ73oyxZNZuBgmCEA2BFoqLM+0PWgBo2xPySh9AE4lI4+nn82PpuytYZSk1ZqFJ0SvJcqyIQVsBSoFVPEoJdYXHm85w4epj/qF7VcnJ/oYG9bB0u5RYogK0EyrF6BZO+b9/KonJFDQ52N8EPRinkyePHtJSFKywVm4HCuR1iTQCqX28n6uXvRD38ch5/X0fy8XTkvz96aJ+q35FhgRwaqX7fXk48HQYPzgXRFu2QXIdUFr0KAC3/XQFZ2b5tW1gVDQcUy+SdW2K+xfjoEdSgdmXZ3wsfFCj3he2+iFOvh4V69PChCqhWrk4m7zlnxlS5zvTJ4/VSsSzHJqCuXrlIsdFDKGbEIPmJi42kaXHR8jNjyhh+zobn9i11IHDDulRV3XEKWdERwTQk2F9+IEcrXmSLNnr7eecse99i2TO/DYfMyMHBfHcoUrCTbFSnGo1jy51UsMwpLcXuHWpfUktubi1U2qoVqn7NOfN+7dzlOpvXp2kNxebf2wSUzdI/oAbrVquVPT9pusXRIe6TNC1OaPTcZ2LL3ZFD++X68GWqliwiTxwsli0lN0C9ePGcmjjWkvusU7m0SQQdTnXNcj/KdY4dPmjLsITq/mOAevb0KVXO3tnAerRr4WZWQSeOGvyhyxfPCylwwugRBF/lLZssZenTtaM8cbVZKMEWa2srUHCQsXuVrCL6O8H8OuMCqyzFqlD31HHrUW8hBRhV+scAhfcO6tlVVnpJtlO5nXXTRGcApKlTbeH4F+pGhZsGHlNTFqmWH9HoNQZkDNSosBBV+OHpkyd05dJFWr92FcHpr/hDId5X6cJfUL/uvszVyDLLwumTx1Vj+tuBQnamr5cb9fBtyeNR/GEhhMEK3ydyaF/uX00YE0avjfKfcLir9L/w7/CQXirfaVBgFy5XrziUUrNbNqxTKRSBOmWBP9TUqRY/LxMp5/88w0MEOKYxZw3KMl9Nsho4exMtxkDhWAU7swrffcUfbBiUoYn2LRtT4pSJdPXKJatdnDx+VPX+hw+oN02i47NWz2YLtXJZMouCO5K7e0P6uWsg1ejaj+r4dpcfJx9fasrML1JZjM+yECn3be8o7+ywuwsZ6ExDQw0PcrCwy4sZMZDevFEn4+nxsvBtEA6QJtmruXrZu3zpAp+oo4K+BbIK6lUta7LcSWPFsir1Bb/s7Vv1smjpnYyBwkHtg/v36P69u/xRbjAgP3l2opB6jIESOZ4REqyoZDNQaAvrg4kv1SeK8o3MMHlK9B3Df48kOmWxdvSCyHt7dwfq5deGnZjn3S3lwf175yx7hT5nR0o5yx4OQetWKWPTcjdsQF8eFjD3JMSNV1mEQ/v/EJofLR9qV+ZWlVx3N2chuRfOnVW1mzRmlFA7WyrZDBQueuJunkuHDvSviHSbgOrXsz0/p7N0ODwpziX7YiduC9ueXSDy4jszMywue16/ufI8IJFy9fIlbs0Q36pc/BuzD5YnZfhgzIgwEdGagU04+K51q8uySxT8jM6cPKEpm4OqOIbyafOrZhtbK9gEFO7iITnOxdvbIkywWJYsFPKhkL5iLdsgbrIBqry62Im/l6A8wPX8rRHXGXZKpdmBLIATKQgKQs6aFUtpbeoyiw92gBJULrUqC+32tCwUxrfE6NAbyXAipX7NSvJ4kP+EpVTPIgwUYGrHYKqvAROAKtZvHIcCJ/bKIgIUYJOhYhc7bdluiyomIjRYVirOpW7euE4pC+byxDatbE70AevZspEDy2gM1uwSh8ZKKyWSySkCFDY8jtXLy7KRaiNykD04MGfJx7hmTxc/HNZ8WVZBCCjs7mCZ6nt3tGqZJH+qSNAUDtSN6+okLFGgJKiQApM4Tf+LnfuNTuXnJk5lB8FtKbBHFxGdsRjVBZ6vJBIKUGZxYgJjo4Zr9iECFIQYJ+IhG1WrIGqvBPyXSqU0M1HNycRHhdQg4w9eE6htGekyTB9Z8JmUjvmnw5ZT0aB4s0B5ezSgCRNdKH2rq2aSHYcq3oXnVeG2sJ5/1gcRY+VS9JtLHar4fUGhpDQoN358DE/JhRytgjq1KxSXJ9Gt7s+a/qEoUJjUju7NZNnYULzSSAEGAM0b1FVBhY2KrSUxfiJ18mhu8i5WgcJBsGSZPopYb9YBV8L0ZWgytWztSo29WpsFCs58QE925ao1g2RWAyGoJjOoPDlUY3WFSspWlL5WONBPBLIckLONUIF/x7bCcxDS93d5AhGF13KgRYHCAGAtkVcuvUfyrBma49q3Z6cqYo7NxXyBdpJgJB0iXx+ZpcbFIlC4DmUrTK0YTH4dmnGYzC15AAo/Rx1ueUShmmJw1HFbWC9LdYxlWCpNf9f2rTUnAhVmJUzm7QK6+QjVR6VN6WtVfUUOHmC1LXw6ZQpwTOQwq/XXsJsxUqATZ3UiH0Z8bIxqTOgP/p41C4cIPQ7OkQps6cDbLFCACSkqzt4+JGaZ5hNgwgVR3JRZtWIhb3/29HFZEa9fv+KAIsMA8alR4f0NUCWJWap4CSqdshCwXDSoXUVWqkiqb8bG9fxmCICqw3wPKFik4AaOEt4KbHm1FtVew3aNyvoIZ2gVRPelNjiqESmxURGqiDvaO1YrTwlxsTy4e/fObR6n279nFz89wNKNTM9tmy3/5R0ToLZuNlzSdO7IYIrUXubyhxpgwh0+wCQVXPb880xObOTRoweElBTpOAbBy1HhQRyqGaJQTTX4VNPjY3TZ/U0YPZJPAq4h3dK4cwcrobQaaIct+NlTpjdFlJOJbATpKpISEmQDnDt7xmTekeutzFSQ2nTxasV2oJavSME3GhockP0+X/C7fSIF1tO5RkUVwFKfeF/pnWEBvZm/dvH8OatiVUBlMgccRyYIDQjD5A6Y2qpgknpUBifxb+NgJaDC9XQOyUwxSwVHHcvfdAbn+xZcXrx04RxduXxRUxSWIdQ1fp49M1ytt1Rw/GSuHX5m7vIkrIKl+lrBXvweV6pKshMAbDogS6QA1LSVy6n/7378lg+ARnpwtdJF6df6v/DwyEEGqFb/6EsF1KkTh8m3XWN+FvdxWKpVJzx/6LxsywSYrouM22wd/EGNKJZcJwLVzoNuNHgQLpE60dqVS3Ld5/97QyxJsIAeTRvkKiSAP2qCD8E4JUdEbzJQbHvLcT514gjLKLAOVf4QCSYPtsbmHiZpgIAKGZvWoAJMoRwmduNmlR0mrcl9wvzUuLFRtGzRfK2quv7erFN++uRRA1Qs99rYUnGY3BvxZQ7XqvQqWP4sQbXzEIOJZSUApjSj6+169W+Xo48GLIYNAFVntvw1Y1B9EraCL38FsmHq4++pK0zSq2Atj44YwC1VQqLBp4JlQooLYFq3Zqk+b22XkmcasBrY5FC1b8Kgak7f9Z/McqAaEe7k6WmZjN+MQxVpgGrKNBcZpvQ1y/JMCXbB+mlA8+jl9KljHCrsrPIaJtlSsWj0aJZkhz4RwrDDpN+E57UkTaAwgDMMqpD+fixX2TQHO68GiCOOsaNC7TDllYLzSK4QUOg7L9JItN7p7+hTa0z231vXgDBQdkXaNSCiATtQIlqy1xHWgB0oYVXZK4powA6UiJbsdYQ18D+eDf7tU4DOfgAAAABJRU5ErkJggg=="/>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EE0OUU3QSIvPg0KCQk8dWljb2xvciBuYW1lPSJnbG93IiB2YWx1ZT0iMHhGRkZGRkYiLz4NCgkJPHVpY29sb3IgbmFtZT0idGV4dCIgdmFsdWU9IjB4MDAwMDAwIi8+DQoJCTx1aWNvbG9yIG5hbWU9ImxpZ2h0IiB2YWx1ZT0iMHg0RTVENjAiLz4NCgkJPHVpY29sb3IgbmFtZT0ic2hhZG93IiB2YWx1ZT0iMHgwMDAwMDAiLz4NCgkJPHVpY29sb3IgbmFtZT0iYmFja2dyb3VuZCIgdmFsdWU9IjB4OURCRkM5Ii8+DQoJPC9jb2xvcnM+DQoJPGxheW91dD4NCgkJPHVpc2hvdyBuYW1lPSJwcmVzZW50YXRpb250aXRsZSIgdmFsdWU9InRydWUiLz4NCgkJPHVpc2hvdyBuYW1lPSJwcmVzZW50ZXJwaG90byIgdmFsdWU9InRydWUiLz4NCgkJPHVpc2hvdyBuYW1lPSJwcmVzZW50ZXJuYW1lIiB2YWx1ZT0iZmFsc2UiLz4NCgkJPHVpc2hvdyBuYW1lPSJwcmVzZW50ZXJ0aXRsZSIgdmFsdWU9ImZhbHNlIi8+DQoJCTx1aXNob3cgbmFtZT0icHJlc2VudGVyZW1haWwiIHZhbHVlPSJmYWxzZSIvPg0KCQk8dWlzaG93IG5hbWU9InByZXNlbnRlcmJpbyIgdmFsdWU9ImZhbHNlIi8+DQoJCTx1aXNob3cgbmFtZT0iY29tcGFueWxvZ28iIHZhbHVlPSJmYWxzZSIvPg0KCQk8dWlzaG93IG5hbWU9InNpZGViYXIiIHZhbHVlPSJ0cnVlIi8+DQoJCTx1aXNob3cgbmFtZT0ib3V0bGluZSIgdmFsdWU9InRydWUiLz4NCgkJPHVpc2hvdyBuYW1lPSJ0aHVtYm5haWwiIHZhbHVlPSJmYWxzZSIvPg0KCQk8dWlzaG93IG5hbWU9Im5vdGVzIiB2YWx1ZT0iZmFsc2UiLz4NCgkJPHVpc2hvdyBuYW1lPSJzZWFyY2giIHZhbHVlPSJmYWxzZSIvPg0KCQk8dWlzaG93IG5hbWU9InF1aXoiIHZhbHVlPSJmYWxz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ZmFsc2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QmFja2dyb3VuZC5wbmc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MMPROD_UIDATA" val="&lt;database version=&quot;7.0&quot;&gt;&lt;object type=&quot;1&quot; unique_id=&quot;10001&quot;&gt;&lt;property id=&quot;20141&quot; value=&quot;The Oak Tree Analogy&quot;/&gt;&lt;property id=&quot;20144&quot; value=&quot;1&quot;/&gt;&lt;property id=&quot;20146&quot; value=&quot;0&quot;/&gt;&lt;property id=&quot;20147&quot; value=&quot;0&quot;/&gt;&lt;property id=&quot;20148&quot; value=&quot;5&quot;/&gt;&lt;property id=&quot;20180&quot; value=&quot;0&quot;/&gt;&lt;property id=&quot;20181&quot; value=&quot;1&quot;/&gt;&lt;property id=&quot;20182&quot; value=&quot;0&quot;/&gt;&lt;property id=&quot;20183&quot; value=&quot;1&quot;/&gt;&lt;property id=&quot;20184&quot; value=&quot;7&quot;/&gt;&lt;property id=&quot;20193&quot; value=&quot;-1&quot;/&gt;&lt;property id=&quot;20224&quot; value=&quot;C:\Users\spmclaughlin\Desktop&quot;/&gt;&lt;property id=&quot;20250&quot; value=&quot;0&quot;/&gt;&lt;property id=&quot;20251&quot; value=&quot;1&quot;/&gt;&lt;property id=&quot;20259&quot; value=&quot;0&quot;/&gt;&lt;object type=&quot;8&quot; unique_id=&quot;10002&quot;&gt;&lt;/object&gt;&lt;object type=&quot;2&quot; unique_id=&quot;10003&quot;&gt;&lt;object type=&quot;3&quot; unique_id=&quot;20566&quot;&gt;&lt;property id=&quot;20148&quot; value=&quot;5&quot;/&gt;&lt;property id=&quot;20300&quot; value=&quot;Slide 1 - &amp;quot;Value-Added Report Interpretation and FAQs&amp;quot;&quot;/&gt;&lt;property id=&quot;20307&quot; value=&quot;423&quot;/&gt;&lt;/object&gt;&lt;object type=&quot;3&quot; unique_id=&quot;36428&quot;&gt;&lt;property id=&quot;20148&quot; value=&quot;5&quot;/&gt;&lt;property id=&quot;20300&quot; value=&quot;Slide 2 - &amp;quot;Sample Report Review&amp;quot;&quot;/&gt;&lt;property id=&quot;20307&quot; value=&quot;604&quot;/&gt;&lt;/object&gt;&lt;object type=&quot;3&quot; unique_id=&quot;36429&quot;&gt;&lt;property id=&quot;20148&quot; value=&quot;5&quot;/&gt;&lt;property id=&quot;20300&quot; value=&quot;Slide 3 - &amp;quot;Page 1&amp;quot;&quot;/&gt;&lt;property id=&quot;20307&quot; value=&quot;605&quot;/&gt;&lt;/object&gt;&lt;object type=&quot;3&quot; unique_id=&quot;36430&quot;&gt;&lt;property id=&quot;20148&quot; value=&quot;5&quot;/&gt;&lt;property id=&quot;20300&quot; value=&quot;Slide 4 - &amp;quot;Page 2&amp;quot;&quot;/&gt;&lt;property id=&quot;20307&quot; value=&quot;606&quot;/&gt;&lt;/object&gt;&lt;object type=&quot;3&quot; unique_id=&quot;36431&quot;&gt;&lt;property id=&quot;20148&quot; value=&quot;5&quot;/&gt;&lt;property id=&quot;20300&quot; value=&quot;Slide 5 - &amp;quot;Page 2 Top&amp;#x0D;&amp;#x0A;School-Level Value-Added&amp;quot;&quot;/&gt;&lt;property id=&quot;20307&quot; value=&quot;607&quot;/&gt;&lt;/object&gt;&lt;object type=&quot;3&quot; unique_id=&quot;36432&quot;&gt;&lt;property id=&quot;20148&quot; value=&quot;5&quot;/&gt;&lt;property id=&quot;20300&quot; value=&quot;Slide 6 - &amp;quot;Page 2 Bottom&amp;#x0D;&amp;#x0A;Grade-Level Value-Added&amp;quot;&quot;/&gt;&lt;property id=&quot;20307&quot; value=&quot;608&quot;/&gt;&lt;/object&gt;&lt;object type=&quot;3&quot; unique_id=&quot;36433&quot;&gt;&lt;property id=&quot;20148&quot; value=&quot;5&quot;/&gt;&lt;property id=&quot;20300&quot; value=&quot;Slide 7 - &amp;quot;Value-Added on the MCA&amp;quot;&quot;/&gt;&lt;property id=&quot;20307&quot; value=&quot;609&quot;/&gt;&lt;/object&gt;&lt;object type=&quot;3&quot; unique_id=&quot;36434&quot;&gt;&lt;property id=&quot;20148&quot; value=&quot;5&quot;/&gt;&lt;property id=&quot;20300&quot; value=&quot;Slide 8 - &amp;quot;Page 2 Bottom&amp;#x0D;&amp;#x0A;Grade-Level Value-Added&amp;quot;&quot;/&gt;&lt;property id=&quot;20307&quot; value=&quot;610&quot;/&gt;&lt;/object&gt;&lt;object type=&quot;3&quot; unique_id=&quot;36435&quot;&gt;&lt;property id=&quot;20148&quot; value=&quot;5&quot;/&gt;&lt;property id=&quot;20300&quot; value=&quot;Slide 9 - &amp;quot;What Does “Up-To-3-Year Average” Mean for the 4th Grade?&amp;quot;&quot;/&gt;&lt;property id=&quot;20307&quot; value=&quot;611&quot;/&gt;&lt;/object&gt;&lt;object type=&quot;3&quot; unique_id=&quot;36436&quot;&gt;&lt;property id=&quot;20148&quot; value=&quot;5&quot;/&gt;&lt;property id=&quot;20300&quot; value=&quot;Slide 10 - &amp;quot;What Does “Up-To-3-Year Average” Mean?&amp;quot;&quot;/&gt;&lt;property id=&quot;20307&quot; value=&quot;612&quot;/&gt;&lt;/object&gt;&lt;object type=&quot;3&quot; unique_id=&quot;36437&quot;&gt;&lt;property id=&quot;20148&quot; value=&quot;5&quot;/&gt;&lt;property id=&quot;20300&quot; value=&quot;Slide 11 - &amp;quot;What Does “Up-To-3-Year Average” Mean?&amp;quot;&quot;/&gt;&lt;property id=&quot;20307&quot; value=&quot;613&quot;/&gt;&lt;/object&gt;&lt;object type=&quot;3&quot; unique_id=&quot;36438&quot;&gt;&lt;property id=&quot;20148&quot; value=&quot;5&quot;/&gt;&lt;property id=&quot;20300&quot; value=&quot;Slide 12 - &amp;quot;Page 2 Bottom&amp;#x0D;&amp;#x0A;Grade-Level Value-Added&amp;quot;&quot;/&gt;&lt;property id=&quot;20307&quot; value=&quot;614&quot;/&gt;&lt;/object&gt;&lt;object type=&quot;3&quot; unique_id=&quot;36439&quot;&gt;&lt;property id=&quot;20148&quot; value=&quot;5&quot;/&gt;&lt;property id=&quot;20300&quot; value=&quot;Slide 13 - &amp;quot;Value-Added, Not Achievement&amp;quot;&quot;/&gt;&lt;property id=&quot;20307&quot; value=&quot;615&quot;/&gt;&lt;/object&gt;&lt;object type=&quot;3&quot; unique_id=&quot;36440&quot;&gt;&lt;property id=&quot;20148&quot; value=&quot;5&quot;/&gt;&lt;property id=&quot;20300&quot; value=&quot;Slide 14 - &amp;quot;Page 2 Bottom&amp;#x0D;&amp;#x0A;Grade-Level Value-Added&amp;quot;&quot;/&gt;&lt;property id=&quot;20307&quot; value=&quot;616&quot;/&gt;&lt;/object&gt;&lt;object type=&quot;3&quot; unique_id=&quot;36441&quot;&gt;&lt;property id=&quot;20148&quot; value=&quot;5&quot;/&gt;&lt;property id=&quot;20300&quot; value=&quot;Slide 15 - &amp;quot;Mobile Students&amp;quot;&quot;/&gt;&lt;property id=&quot;20307&quot; value=&quot;625&quot;/&gt;&lt;/object&gt;&lt;object type=&quot;3&quot; unique_id=&quot;36442&quot;&gt;&lt;property id=&quot;20148&quot; value=&quot;5&quot;/&gt;&lt;property id=&quot;20300&quot; value=&quot;Slide 16 - &amp;quot;Page 3&amp;quot;&quot;/&gt;&lt;property id=&quot;20307&quot; value=&quot;618&quot;/&gt;&lt;/object&gt;&lt;object type=&quot;3&quot; unique_id=&quot;36443&quot;&gt;&lt;property id=&quot;20148&quot; value=&quot;5&quot;/&gt;&lt;property id=&quot;20300&quot; value=&quot;Slide 17 - &amp;quot;Page 3 Scatter Plots&amp;quot;&quot;/&gt;&lt;property id=&quot;20307&quot; value=&quot;619&quot;/&gt;&lt;/object&gt;&lt;object type=&quot;3&quot; unique_id=&quot;36444&quot;&gt;&lt;property id=&quot;20148&quot; value=&quot;5&quot;/&gt;&lt;property id=&quot;20300&quot; value=&quot;Slide 18 - &amp;quot;How to Read the Scatter Plots&amp;quot;&quot;/&gt;&lt;property id=&quot;20307&quot; value=&quot;620&quot;/&gt;&lt;/object&gt;&lt;object type=&quot;3&quot; unique_id=&quot;36445&quot;&gt;&lt;property id=&quot;20148&quot; value=&quot;5&quot;/&gt;&lt;property id=&quot;20300&quot; value=&quot;Slide 19 - &amp;quot;How to Read the Scatter Plots&amp;quot;&quot;/&gt;&lt;property id=&quot;20307&quot; value=&quot;621&quot;/&gt;&lt;/object&gt;&lt;object type=&quot;3&quot; unique_id=&quot;36446&quot;&gt;&lt;property id=&quot;20148&quot; value=&quot;5&quot;/&gt;&lt;property id=&quot;20300&quot; value=&quot;Slide 20 - &amp;quot;Page 4 (or 4 &amp;amp; 5 for large grade span schools)&amp;quot;&quot;/&gt;&lt;property id=&quot;20307&quot; value=&quot;622&quot;/&gt;&lt;/object&gt;&lt;object type=&quot;3&quot; unique_id=&quot;36447&quot;&gt;&lt;property id=&quot;20148&quot; value=&quot;5&quot;/&gt;&lt;property id=&quot;20300&quot; value=&quot;Slide 21 - &amp;quot;Page 4 Example (Grade 4)&amp;quot;&quot;/&gt;&lt;property id=&quot;20307&quot; value=&quot;623&quot;/&gt;&lt;/object&gt;&lt;object type=&quot;3&quot; unique_id=&quot;36448&quot;&gt;&lt;property id=&quot;20148&quot; value=&quot;5&quot;/&gt;&lt;property id=&quot;20300&quot; value=&quot;Slide 22 - &amp;quot;Last Page&amp;quot;&quot;/&gt;&lt;property id=&quot;20307&quot; value=&quot;624&quot;/&gt;&lt;/object&gt;&lt;/object&gt;&lt;object type=&quot;4&quot; unique_id=&quot;10327&quot;&gt;&lt;object type=&quot;5&quot; unique_id=&quot;10328&quot;&gt;&lt;property id=&quot;20149&quot; value=&quot;Value-Added Research Center&quot;/&gt;&lt;property id=&quot;20151&quot; value=&quot;VARC LOGO 4 small no corners.png&quot;/&gt;&lt;property id=&quot;20159&quot; value=&quot;VARC LOGO 4 small no corners.png&quot;/&gt;&lt;/object&gt;&lt;/object&gt;&lt;object type=&quot;10&quot; unique_id=&quot;10461&quot;&gt;&lt;object type=&quot;11&quot; unique_id=&quot;10462&quot;&gt;&lt;property id=&quot;20180&quot; value=&quot;0&quot;/&gt;&lt;property id=&quot;20181&quot; value=&quot;1&quot;/&gt;&lt;property id=&quot;20182&quot; value=&quot;0&quot;/&gt;&lt;property id=&quot;20183&quot; value=&quot;1&quot;/&gt;&lt;/object&gt;&lt;object type=&quot;12&quot; unique_id=&quot;10463&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5878</TotalTime>
  <Words>1962</Words>
  <Application>Microsoft Office PowerPoint</Application>
  <PresentationFormat>On-screen Show (4:3)</PresentationFormat>
  <Paragraphs>566</Paragraphs>
  <Slides>22</Slides>
  <Notes>15</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Median</vt:lpstr>
      <vt:lpstr>Value-Added Report Interpretation and FAQs</vt:lpstr>
      <vt:lpstr>Sample Report Review</vt:lpstr>
      <vt:lpstr>Page 1</vt:lpstr>
      <vt:lpstr>Page 2</vt:lpstr>
      <vt:lpstr>Page 2 Top School-Level Value-Added</vt:lpstr>
      <vt:lpstr>Page 2 Bottom Grade-Level Value-Added</vt:lpstr>
      <vt:lpstr>Value-Added on the MCA</vt:lpstr>
      <vt:lpstr>Page 2 Bottom Grade-Level Value-Added</vt:lpstr>
      <vt:lpstr>What Does “Up-To-3-Year Average” Mean for the 4th Grade?</vt:lpstr>
      <vt:lpstr>What Does “Up-To-3-Year Average” Mean?</vt:lpstr>
      <vt:lpstr>What Does “Up-To-3-Year Average” Mean?</vt:lpstr>
      <vt:lpstr>Page 2 Bottom Grade-Level Value-Added</vt:lpstr>
      <vt:lpstr>Value-Added, Not Achievement</vt:lpstr>
      <vt:lpstr>Page 2 Bottom Grade-Level Value-Added</vt:lpstr>
      <vt:lpstr>Mobile Students</vt:lpstr>
      <vt:lpstr>Page 3</vt:lpstr>
      <vt:lpstr>Page 3 Scatter Plots</vt:lpstr>
      <vt:lpstr>How to Read the Scatter Plots</vt:lpstr>
      <vt:lpstr>How to Read the Scatter Plots</vt:lpstr>
      <vt:lpstr>Page 4 (or 4 &amp; 5 for large grade span schools)</vt:lpstr>
      <vt:lpstr>Page 4 Example (Grade 4)</vt:lpstr>
      <vt:lpstr>Last Page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Value-Added?</dc:title>
  <dc:creator>Rikaela Greane</dc:creator>
  <cp:lastModifiedBy>spmclaughlin</cp:lastModifiedBy>
  <cp:revision>156</cp:revision>
  <dcterms:created xsi:type="dcterms:W3CDTF">2011-07-11T18:31:50Z</dcterms:created>
  <dcterms:modified xsi:type="dcterms:W3CDTF">2012-07-06T15:40:51Z</dcterms:modified>
</cp:coreProperties>
</file>